
<file path=[Content_Types].xml><?xml version="1.0" encoding="utf-8"?>
<Types xmlns="http://schemas.openxmlformats.org/package/2006/content-types">
  <Default Extension="xml" ContentType="application/xml"/>
  <Default Extension="wmv" ContentType="video/x-ms-wmv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gif" ContentType="image/gif"/>
  <Default Extension="AVI" ContentType="video/x-msvide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259" r:id="rId1"/>
  </p:sldMasterIdLst>
  <p:notesMasterIdLst>
    <p:notesMasterId r:id="rId28"/>
  </p:notesMasterIdLst>
  <p:sldIdLst>
    <p:sldId id="257" r:id="rId2"/>
    <p:sldId id="748" r:id="rId3"/>
    <p:sldId id="749" r:id="rId4"/>
    <p:sldId id="747" r:id="rId5"/>
    <p:sldId id="750" r:id="rId6"/>
    <p:sldId id="751" r:id="rId7"/>
    <p:sldId id="752" r:id="rId8"/>
    <p:sldId id="753" r:id="rId9"/>
    <p:sldId id="755" r:id="rId10"/>
    <p:sldId id="754" r:id="rId11"/>
    <p:sldId id="756" r:id="rId12"/>
    <p:sldId id="757" r:id="rId13"/>
    <p:sldId id="758" r:id="rId14"/>
    <p:sldId id="759" r:id="rId15"/>
    <p:sldId id="760" r:id="rId16"/>
    <p:sldId id="761" r:id="rId17"/>
    <p:sldId id="770" r:id="rId18"/>
    <p:sldId id="769" r:id="rId19"/>
    <p:sldId id="765" r:id="rId20"/>
    <p:sldId id="766" r:id="rId21"/>
    <p:sldId id="768" r:id="rId22"/>
    <p:sldId id="772" r:id="rId23"/>
    <p:sldId id="771" r:id="rId24"/>
    <p:sldId id="763" r:id="rId25"/>
    <p:sldId id="762" r:id="rId26"/>
    <p:sldId id="764" r:id="rId2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 New Roman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2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99CCFF"/>
    <a:srgbClr val="CCECFF"/>
    <a:srgbClr val="FFFFFF"/>
    <a:srgbClr val="99FFCC"/>
    <a:srgbClr val="FF9933"/>
    <a:srgbClr val="FF3300"/>
    <a:srgbClr val="CC99FF"/>
    <a:srgbClr val="8FE2FF"/>
    <a:srgbClr val="005696"/>
    <a:srgbClr val="007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509" autoAdjust="0"/>
    <p:restoredTop sz="94586" autoAdjust="0"/>
  </p:normalViewPr>
  <p:slideViewPr>
    <p:cSldViewPr snapToGrid="0">
      <p:cViewPr varScale="1">
        <p:scale>
          <a:sx n="98" d="100"/>
          <a:sy n="98" d="100"/>
        </p:scale>
        <p:origin x="1288" y="184"/>
      </p:cViewPr>
      <p:guideLst>
        <p:guide orient="horz" pos="1824"/>
        <p:guide pos="2880"/>
      </p:guideLst>
    </p:cSldViewPr>
  </p:slideViewPr>
  <p:outlineViewPr>
    <p:cViewPr>
      <p:scale>
        <a:sx n="50" d="100"/>
        <a:sy n="50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notesMaster" Target="notesMasters/notesMaster1.xml"/><Relationship Id="rId29" Type="http://schemas.openxmlformats.org/officeDocument/2006/relationships/presProps" Target="presProps.xml"/><Relationship Id="rId30" Type="http://schemas.openxmlformats.org/officeDocument/2006/relationships/viewProps" Target="viewProps.xml"/><Relationship Id="rId31" Type="http://schemas.openxmlformats.org/officeDocument/2006/relationships/theme" Target="theme/theme1.xml"/><Relationship Id="rId3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4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DEBAEB80-DC24-4A8B-BD89-1E1B853778D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7708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C8FA7633-8F57-487F-AE62-E1337B7E6656}" type="slidenum">
              <a:rPr lang="en-US" sz="1200" smtClean="0"/>
              <a:pPr eaLnBrk="1" hangingPunct="1"/>
              <a:t>1</a:t>
            </a:fld>
            <a:endParaRPr lang="en-US" sz="1200" smtClean="0"/>
          </a:p>
        </p:txBody>
      </p:sp>
      <p:sp>
        <p:nvSpPr>
          <p:cNvPr id="112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4588" y="685800"/>
            <a:ext cx="4572000" cy="3429000"/>
          </a:xfrm>
          <a:ln/>
        </p:spPr>
      </p:sp>
      <p:sp>
        <p:nvSpPr>
          <p:cNvPr id="1126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228600" indent="-228600" eaLnBrk="1" hangingPunct="1"/>
            <a:endParaRPr lang="en-US" smtClean="0"/>
          </a:p>
        </p:txBody>
      </p:sp>
    </p:spTree>
    <p:extLst>
      <p:ext uri="{BB962C8B-B14F-4D97-AF65-F5344CB8AC3E}">
        <p14:creationId xmlns:p14="http://schemas.microsoft.com/office/powerpoint/2010/main" val="1027865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BAEB80-DC24-4A8B-BD89-1E1B853778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145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24D0BC5-A39E-4812-8E8A-FE7B1B94125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4585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EBAEB80-DC24-4A8B-BD89-1E1B853778D1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81363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1F3557F-0A87-4374-B421-F49375ABED34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540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1C0268E9-D941-432E-9755-16666CD02BA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97649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5D15304-46EB-44C9-9C54-C7674F4E51D1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6342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55A3041-3BD5-4E04-8E07-0599F5B61E1D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23006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591653C-4F8B-43B1-A6AA-FEFFC0B4F915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7478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EC8091A2-4209-4628-AF30-BB52EE3DF057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314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6F22F64A-0790-429F-9D68-A792F42EFFE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9204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2F8CEEEC-7D71-4609-85BF-EE4B69808289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176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A30A1C7-3A75-4A0D-A913-8C379B2758E8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66912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86CD140-EE58-4785-BAFD-4992058F8DB3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862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3ED3A068-E03D-4E10-88B1-0BEC0AB05F80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085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698267DC-419D-4914-BDBC-8AEEDDD7359F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713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60" r:id="rId1"/>
    <p:sldLayoutId id="2147484261" r:id="rId2"/>
    <p:sldLayoutId id="2147484262" r:id="rId3"/>
    <p:sldLayoutId id="2147484263" r:id="rId4"/>
    <p:sldLayoutId id="2147484264" r:id="rId5"/>
    <p:sldLayoutId id="2147484265" r:id="rId6"/>
    <p:sldLayoutId id="2147484266" r:id="rId7"/>
    <p:sldLayoutId id="2147484267" r:id="rId8"/>
    <p:sldLayoutId id="2147484268" r:id="rId9"/>
    <p:sldLayoutId id="2147484269" r:id="rId10"/>
    <p:sldLayoutId id="2147484270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tags" Target="../tags/tag1.xml"/><Relationship Id="rId2" Type="http://schemas.openxmlformats.org/officeDocument/2006/relationships/slideLayout" Target="../slideLayouts/slideLayout6.xml"/><Relationship Id="rId3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5" Type="http://schemas.openxmlformats.org/officeDocument/2006/relationships/image" Target="../media/image23.emf"/><Relationship Id="rId6" Type="http://schemas.openxmlformats.org/officeDocument/2006/relationships/image" Target="../media/image24.emf"/><Relationship Id="rId7" Type="http://schemas.openxmlformats.org/officeDocument/2006/relationships/image" Target="../media/image25.emf"/><Relationship Id="rId8" Type="http://schemas.openxmlformats.org/officeDocument/2006/relationships/image" Target="../media/image26.emf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jpeg"/><Relationship Id="rId6" Type="http://schemas.openxmlformats.org/officeDocument/2006/relationships/image" Target="../media/image2.jpg"/><Relationship Id="rId7" Type="http://schemas.openxmlformats.org/officeDocument/2006/relationships/image" Target="../media/image3.png"/><Relationship Id="rId1" Type="http://schemas.microsoft.com/office/2007/relationships/media" Target="../media/media1.wmv"/><Relationship Id="rId2" Type="http://schemas.openxmlformats.org/officeDocument/2006/relationships/video" Target="../media/media1.wmv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Relationship Id="rId7" Type="http://schemas.openxmlformats.org/officeDocument/2006/relationships/image" Target="../media/image32.png"/><Relationship Id="rId8" Type="http://schemas.openxmlformats.org/officeDocument/2006/relationships/image" Target="../media/image33.png"/><Relationship Id="rId9" Type="http://schemas.openxmlformats.org/officeDocument/2006/relationships/image" Target="../media/image34.png"/><Relationship Id="rId1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6.png"/><Relationship Id="rId1" Type="http://schemas.microsoft.com/office/2007/relationships/media" Target="../media/media3.mp4"/><Relationship Id="rId2" Type="http://schemas.openxmlformats.org/officeDocument/2006/relationships/video" Target="../media/media3.mp4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7.png"/><Relationship Id="rId1" Type="http://schemas.microsoft.com/office/2007/relationships/media" Target="../media/media4.mp4"/><Relationship Id="rId2" Type="http://schemas.openxmlformats.org/officeDocument/2006/relationships/video" Target="../media/media4.mp4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38.png"/><Relationship Id="rId1" Type="http://schemas.microsoft.com/office/2007/relationships/media" Target="../media/media5.AVI"/><Relationship Id="rId2" Type="http://schemas.openxmlformats.org/officeDocument/2006/relationships/video" Target="../media/media5.AVI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fluocell.blogspot.com/" TargetMode="External"/><Relationship Id="rId4" Type="http://schemas.openxmlformats.org/officeDocument/2006/relationships/hyperlink" Target="mailto:kalu@ucsd.edu" TargetMode="External"/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ode.google.com/p/fluocell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gif"/><Relationship Id="rId3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eg"/><Relationship Id="rId3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2744" y="1959401"/>
            <a:ext cx="7412019" cy="1447800"/>
          </a:xfrm>
          <a:effectLst/>
        </p:spPr>
        <p:txBody>
          <a:bodyPr>
            <a:noAutofit/>
          </a:bodyPr>
          <a:lstStyle/>
          <a:p>
            <a:r>
              <a:rPr lang="en-US" sz="3200" b="1" i="1" dirty="0" smtClean="0">
                <a:latin typeface="Arial" pitchFamily="34" charset="0"/>
                <a:cs typeface="Arial" pitchFamily="34" charset="0"/>
              </a:rPr>
              <a:t>The </a:t>
            </a:r>
            <a:r>
              <a:rPr lang="en-US" sz="3200" b="1" i="1" dirty="0" err="1" smtClean="0">
                <a:latin typeface="Arial" pitchFamily="34" charset="0"/>
                <a:cs typeface="Arial" pitchFamily="34" charset="0"/>
              </a:rPr>
              <a:t>Fluocell</a:t>
            </a:r>
            <a:r>
              <a:rPr lang="en-US" sz="3200" b="1" i="1" dirty="0" smtClean="0">
                <a:latin typeface="Arial" pitchFamily="34" charset="0"/>
                <a:cs typeface="Arial" pitchFamily="34" charset="0"/>
              </a:rPr>
              <a:t> Image Analysis Software Package</a:t>
            </a:r>
            <a:endParaRPr lang="en-US" sz="3200" b="1" i="1" dirty="0">
              <a:effectLst/>
              <a:latin typeface="Arial" pitchFamily="34" charset="0"/>
              <a:cs typeface="Arial" pitchFamily="34" charset="0"/>
            </a:endParaRPr>
          </a:p>
        </p:txBody>
      </p:sp>
      <p:sp>
        <p:nvSpPr>
          <p:cNvPr id="2051" name="Text Box 3"/>
          <p:cNvSpPr txBox="1">
            <a:spLocks noChangeArrowheads="1"/>
          </p:cNvSpPr>
          <p:nvPr/>
        </p:nvSpPr>
        <p:spPr bwMode="auto">
          <a:xfrm>
            <a:off x="2518824" y="4872999"/>
            <a:ext cx="5188261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b="1" i="1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5/10/2013, Updated on 5/8/2017</a:t>
            </a:r>
            <a:endParaRPr lang="en-US" b="1" i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2052" name="Text Box 5"/>
          <p:cNvSpPr txBox="1">
            <a:spLocks noChangeArrowheads="1"/>
          </p:cNvSpPr>
          <p:nvPr/>
        </p:nvSpPr>
        <p:spPr bwMode="auto">
          <a:xfrm>
            <a:off x="3259138" y="4343826"/>
            <a:ext cx="202811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r>
              <a:rPr lang="en-US" b="1" dirty="0" smtClean="0">
                <a:solidFill>
                  <a:schemeClr val="tx2"/>
                </a:solidFill>
                <a:latin typeface="Arial" pitchFamily="34" charset="0"/>
                <a:cs typeface="Arial" pitchFamily="34" charset="0"/>
              </a:rPr>
              <a:t>Shaoying Lu</a:t>
            </a:r>
            <a:endParaRPr lang="en-US" b="1" dirty="0">
              <a:solidFill>
                <a:schemeClr val="tx2"/>
              </a:solid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p:transition advTm="1736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fret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52550" y="581025"/>
            <a:ext cx="64389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4841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35455"/>
          </a:xfrm>
        </p:spPr>
        <p:txBody>
          <a:bodyPr>
            <a:normAutofit/>
          </a:bodyPr>
          <a:lstStyle/>
          <a:p>
            <a:r>
              <a:rPr lang="en-US" sz="3200" b="1" dirty="0" smtClean="0"/>
              <a:t>Polarity Analysis</a:t>
            </a:r>
            <a:endParaRPr lang="en-US" sz="3200" b="1" dirty="0"/>
          </a:p>
        </p:txBody>
      </p:sp>
      <p:pic>
        <p:nvPicPr>
          <p:cNvPr id="12290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524" y="1093675"/>
            <a:ext cx="6518202" cy="553600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91618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2985" y="212650"/>
            <a:ext cx="5741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Decide the threshold for cell detection</a:t>
            </a:r>
          </a:p>
        </p:txBody>
      </p:sp>
      <p:pic>
        <p:nvPicPr>
          <p:cNvPr id="1331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9581" y="674315"/>
            <a:ext cx="6900828" cy="5843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24131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613" y="764361"/>
            <a:ext cx="5590953" cy="4971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8117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562985" y="212650"/>
            <a:ext cx="57415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+mn-lt"/>
              </a:rPr>
              <a:t>&gt;&gt; data = </a:t>
            </a:r>
            <a:r>
              <a:rPr lang="en-US" b="1" dirty="0" err="1">
                <a:latin typeface="+mn-lt"/>
              </a:rPr>
              <a:t>polarity_init_data</a:t>
            </a:r>
            <a:r>
              <a:rPr lang="en-US" b="1" dirty="0">
                <a:latin typeface="+mn-lt"/>
              </a:rPr>
              <a:t>(‘akt_1’);</a:t>
            </a:r>
          </a:p>
          <a:p>
            <a:r>
              <a:rPr lang="en-US" b="1" dirty="0">
                <a:latin typeface="+mn-lt"/>
              </a:rPr>
              <a:t>&gt;&gt; </a:t>
            </a:r>
            <a:r>
              <a:rPr lang="en-US" b="1" dirty="0" err="1">
                <a:latin typeface="+mn-lt"/>
              </a:rPr>
              <a:t>single_cell_analyzer</a:t>
            </a:r>
            <a:r>
              <a:rPr lang="en-US" b="1" dirty="0">
                <a:latin typeface="+mn-lt"/>
              </a:rPr>
              <a:t>(‘akt_1’);</a:t>
            </a:r>
          </a:p>
        </p:txBody>
      </p:sp>
      <p:pic>
        <p:nvPicPr>
          <p:cNvPr id="1536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37" t="33272" r="43835"/>
          <a:stretch>
            <a:fillRect/>
          </a:stretch>
        </p:blipFill>
        <p:spPr bwMode="auto">
          <a:xfrm>
            <a:off x="871869" y="1297171"/>
            <a:ext cx="7523852" cy="47102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172586" y="6125036"/>
            <a:ext cx="57415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-&gt; Track Cell and ROIs.</a:t>
            </a:r>
            <a:endParaRPr lang="en-US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4435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FA Detection and Subcellular Quantification</a:t>
            </a:r>
          </a:p>
        </p:txBody>
      </p:sp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3646968"/>
            <a:ext cx="2590800" cy="229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7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225" y="3581984"/>
            <a:ext cx="2741797" cy="24286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372138" y="903766"/>
            <a:ext cx="8527313" cy="249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b="1" dirty="0" smtClean="0">
                <a:latin typeface="+mn-lt"/>
              </a:rPr>
              <a:t>Detect Cell Masks</a:t>
            </a:r>
          </a:p>
          <a:p>
            <a:r>
              <a:rPr lang="en-US" sz="1800" dirty="0" smtClean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 = '</a:t>
            </a:r>
            <a:r>
              <a:rPr lang="en-US" sz="1800" dirty="0" err="1">
                <a:latin typeface="+mn-lt"/>
              </a:rPr>
              <a:t>src_pax</a:t>
            </a:r>
            <a:r>
              <a:rPr lang="en-US" sz="1800" dirty="0">
                <a:latin typeface="+mn-lt"/>
              </a:rPr>
              <a:t>';</a:t>
            </a:r>
          </a:p>
          <a:p>
            <a:r>
              <a:rPr lang="en-US" sz="1800" dirty="0">
                <a:latin typeface="+mn-lt"/>
              </a:rPr>
              <a:t>&gt;&gt; data = </a:t>
            </a:r>
            <a:r>
              <a:rPr lang="en-US" sz="1800" dirty="0" err="1">
                <a:latin typeface="+mn-lt"/>
              </a:rPr>
              <a:t>sample_init_data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'</a:t>
            </a:r>
            <a:r>
              <a:rPr lang="en-US" sz="1800" dirty="0" err="1">
                <a:latin typeface="+mn-lt"/>
              </a:rPr>
              <a:t>batch_detect_cell</a:t>
            </a:r>
            <a:r>
              <a:rPr lang="en-US" sz="1800" dirty="0">
                <a:latin typeface="+mn-lt"/>
              </a:rPr>
              <a:t>');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batch_detect_cell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data</a:t>
            </a:r>
            <a:r>
              <a:rPr lang="en-US" sz="1800" dirty="0" smtClean="0">
                <a:latin typeface="+mn-lt"/>
              </a:rPr>
              <a:t>);</a:t>
            </a:r>
            <a:endParaRPr lang="en-US" sz="1800" dirty="0">
              <a:latin typeface="+mn-lt"/>
            </a:endParaRPr>
          </a:p>
          <a:p>
            <a:pPr marL="457200" indent="-457200">
              <a:buFont typeface="+mj-lt"/>
              <a:buAutoNum type="arabicPeriod" startAt="2"/>
            </a:pPr>
            <a:r>
              <a:rPr lang="en-US" b="1" dirty="0" smtClean="0">
                <a:latin typeface="+mn-lt"/>
              </a:rPr>
              <a:t>Detect Focal Adhesions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 = '</a:t>
            </a:r>
            <a:r>
              <a:rPr lang="en-US" sz="1800" dirty="0" err="1">
                <a:latin typeface="+mn-lt"/>
              </a:rPr>
              <a:t>src_pax</a:t>
            </a:r>
            <a:r>
              <a:rPr lang="en-US" sz="1800" dirty="0">
                <a:latin typeface="+mn-lt"/>
              </a:rPr>
              <a:t>';</a:t>
            </a:r>
          </a:p>
          <a:p>
            <a:r>
              <a:rPr lang="en-US" sz="1800" dirty="0">
                <a:latin typeface="+mn-lt"/>
              </a:rPr>
              <a:t>&gt;&gt; data = </a:t>
            </a:r>
            <a:r>
              <a:rPr lang="en-US" sz="1800" dirty="0" err="1">
                <a:latin typeface="+mn-lt"/>
              </a:rPr>
              <a:t>sample_init_data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'</a:t>
            </a:r>
            <a:r>
              <a:rPr lang="en-US" sz="1800" dirty="0" err="1">
                <a:latin typeface="+mn-lt"/>
              </a:rPr>
              <a:t>batch_detect_fa</a:t>
            </a:r>
            <a:r>
              <a:rPr lang="en-US" sz="1800" dirty="0">
                <a:latin typeface="+mn-lt"/>
              </a:rPr>
              <a:t>');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batch_detect_fa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data</a:t>
            </a:r>
            <a:r>
              <a:rPr lang="en-US" sz="1800" dirty="0" smtClean="0">
                <a:latin typeface="+mn-lt"/>
              </a:rPr>
              <a:t>);</a:t>
            </a:r>
            <a:endParaRPr lang="en-US" sz="18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56304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+mj-lt"/>
              </a:rPr>
              <a:t>FA Detection and Subcellular Quantification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72138" y="903766"/>
            <a:ext cx="8527313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+mn-lt"/>
              </a:rPr>
              <a:t>3. Programs </a:t>
            </a:r>
            <a:r>
              <a:rPr lang="en-US" b="1" dirty="0">
                <a:latin typeface="+mn-lt"/>
              </a:rPr>
              <a:t>to quantify local FRET ratio and FA intensity</a:t>
            </a:r>
            <a:r>
              <a:rPr lang="en-US" b="1" dirty="0" smtClean="0">
                <a:latin typeface="+mn-lt"/>
              </a:rPr>
              <a:t>.</a:t>
            </a:r>
          </a:p>
          <a:p>
            <a:r>
              <a:rPr lang="en-US" sz="1800" dirty="0">
                <a:latin typeface="+mn-lt"/>
              </a:rPr>
              <a:t>&gt;&gt; </a:t>
            </a:r>
            <a:r>
              <a:rPr lang="en-US" sz="1800" dirty="0" err="1">
                <a:latin typeface="+mn-lt"/>
              </a:rPr>
              <a:t>compute_fa_property</a:t>
            </a:r>
            <a:r>
              <a:rPr lang="en-US" sz="1800" dirty="0">
                <a:latin typeface="+mn-lt"/>
              </a:rPr>
              <a:t>(</a:t>
            </a:r>
            <a:r>
              <a:rPr lang="en-US" sz="1800" dirty="0" err="1">
                <a:latin typeface="+mn-lt"/>
              </a:rPr>
              <a:t>cell_name</a:t>
            </a:r>
            <a:r>
              <a:rPr lang="en-US" sz="1800" dirty="0">
                <a:latin typeface="+mn-lt"/>
              </a:rPr>
              <a:t>, data);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3740" y="1745512"/>
            <a:ext cx="5486400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8237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833" y="0"/>
            <a:ext cx="8841033" cy="924475"/>
          </a:xfrm>
        </p:spPr>
        <p:txBody>
          <a:bodyPr>
            <a:normAutofit/>
          </a:bodyPr>
          <a:lstStyle/>
          <a:p>
            <a:r>
              <a:rPr lang="en-US" sz="2800" b="1" i="1" dirty="0" smtClean="0">
                <a:latin typeface="Helvetica" pitchFamily="34" charset="0"/>
                <a:cs typeface="Helvetica" pitchFamily="34" charset="0"/>
              </a:rPr>
              <a:t>Putting Single 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C</a:t>
            </a:r>
            <a:r>
              <a:rPr lang="en-US" sz="2800" b="1" i="1" dirty="0" smtClean="0">
                <a:latin typeface="Helvetica" pitchFamily="34" charset="0"/>
                <a:cs typeface="Helvetica" pitchFamily="34" charset="0"/>
              </a:rPr>
              <a:t>ell Data </a:t>
            </a:r>
            <a:r>
              <a:rPr lang="en-US" sz="2800" b="1" i="1" dirty="0">
                <a:latin typeface="Helvetica" pitchFamily="34" charset="0"/>
                <a:cs typeface="Helvetica" pitchFamily="34" charset="0"/>
              </a:rPr>
              <a:t>T</a:t>
            </a:r>
            <a:r>
              <a:rPr lang="en-US" sz="2800" b="1" i="1" dirty="0" smtClean="0">
                <a:latin typeface="Helvetica" pitchFamily="34" charset="0"/>
                <a:cs typeface="Helvetica" pitchFamily="34" charset="0"/>
              </a:rPr>
              <a:t>ogether</a:t>
            </a:r>
            <a:endParaRPr lang="en-US" sz="2800" b="1" i="1" dirty="0">
              <a:latin typeface="Helvetica" pitchFamily="34" charset="0"/>
              <a:cs typeface="Helvetica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13" t="8698" r="22173" b="7433"/>
          <a:stretch>
            <a:fillRect/>
          </a:stretch>
        </p:blipFill>
        <p:spPr bwMode="auto">
          <a:xfrm>
            <a:off x="2278130" y="1522022"/>
            <a:ext cx="4395625" cy="385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21"/>
          <p:cNvSpPr txBox="1">
            <a:spLocks noChangeArrowheads="1"/>
          </p:cNvSpPr>
          <p:nvPr/>
        </p:nvSpPr>
        <p:spPr bwMode="auto">
          <a:xfrm rot="-5400000">
            <a:off x="1013591" y="3160435"/>
            <a:ext cx="1707356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C00000"/>
                </a:solidFill>
              </a:rPr>
              <a:t>Src </a:t>
            </a:r>
            <a:r>
              <a:rPr lang="en-US" sz="1800" dirty="0">
                <a:solidFill>
                  <a:srgbClr val="C00000"/>
                </a:solidFill>
              </a:rPr>
              <a:t>FRET Ratio</a:t>
            </a:r>
          </a:p>
        </p:txBody>
      </p:sp>
      <p:sp>
        <p:nvSpPr>
          <p:cNvPr id="6" name="Oval 22"/>
          <p:cNvSpPr>
            <a:spLocks noChangeArrowheads="1"/>
          </p:cNvSpPr>
          <p:nvPr/>
        </p:nvSpPr>
        <p:spPr bwMode="auto">
          <a:xfrm>
            <a:off x="2436881" y="1327731"/>
            <a:ext cx="71438" cy="76200"/>
          </a:xfrm>
          <a:prstGeom prst="ellips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7" name="Text Box 25"/>
          <p:cNvSpPr txBox="1">
            <a:spLocks noChangeArrowheads="1"/>
          </p:cNvSpPr>
          <p:nvPr/>
        </p:nvSpPr>
        <p:spPr bwMode="auto">
          <a:xfrm>
            <a:off x="2551181" y="1253119"/>
            <a:ext cx="647700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black"/>
                </a:solidFill>
              </a:rPr>
              <a:t>Data</a:t>
            </a:r>
          </a:p>
        </p:txBody>
      </p:sp>
      <p:sp>
        <p:nvSpPr>
          <p:cNvPr id="8" name="Text Box 27"/>
          <p:cNvSpPr txBox="1">
            <a:spLocks noChangeArrowheads="1"/>
          </p:cNvSpPr>
          <p:nvPr/>
        </p:nvSpPr>
        <p:spPr bwMode="auto">
          <a:xfrm>
            <a:off x="3427481" y="1238831"/>
            <a:ext cx="1143000" cy="5718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black"/>
                </a:solidFill>
              </a:rPr>
              <a:t>Average Curve</a:t>
            </a:r>
          </a:p>
        </p:txBody>
      </p:sp>
      <p:sp>
        <p:nvSpPr>
          <p:cNvPr id="9" name="Line 28"/>
          <p:cNvSpPr>
            <a:spLocks noChangeShapeType="1"/>
          </p:cNvSpPr>
          <p:nvPr/>
        </p:nvSpPr>
        <p:spPr bwMode="auto">
          <a:xfrm>
            <a:off x="3198881" y="1359481"/>
            <a:ext cx="149225" cy="0"/>
          </a:xfrm>
          <a:prstGeom prst="line">
            <a:avLst/>
          </a:prstGeom>
          <a:noFill/>
          <a:ln w="254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0" name="Text Box 29"/>
          <p:cNvSpPr txBox="1">
            <a:spLocks noChangeArrowheads="1"/>
          </p:cNvSpPr>
          <p:nvPr/>
        </p:nvSpPr>
        <p:spPr bwMode="auto">
          <a:xfrm rot="5400000">
            <a:off x="6053504" y="2872251"/>
            <a:ext cx="1994069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/>
            <a:r>
              <a:rPr lang="en-US" sz="1800" dirty="0" smtClean="0">
                <a:solidFill>
                  <a:srgbClr val="005696"/>
                </a:solidFill>
              </a:rPr>
              <a:t>Paxillin </a:t>
            </a:r>
            <a:r>
              <a:rPr lang="en-US" sz="1800" dirty="0">
                <a:solidFill>
                  <a:srgbClr val="005696"/>
                </a:solidFill>
              </a:rPr>
              <a:t>Intensity</a:t>
            </a:r>
          </a:p>
        </p:txBody>
      </p:sp>
      <p:sp>
        <p:nvSpPr>
          <p:cNvPr id="17" name="Text Box 42"/>
          <p:cNvSpPr txBox="1">
            <a:spLocks noChangeArrowheads="1"/>
          </p:cNvSpPr>
          <p:nvPr/>
        </p:nvSpPr>
        <p:spPr bwMode="auto">
          <a:xfrm>
            <a:off x="3813596" y="5409129"/>
            <a:ext cx="1513770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black"/>
                </a:solidFill>
              </a:rPr>
              <a:t>Time (min)</a:t>
            </a:r>
          </a:p>
        </p:txBody>
      </p:sp>
      <p:sp>
        <p:nvSpPr>
          <p:cNvPr id="31" name="Line 36"/>
          <p:cNvSpPr>
            <a:spLocks noChangeShapeType="1"/>
          </p:cNvSpPr>
          <p:nvPr/>
        </p:nvSpPr>
        <p:spPr bwMode="auto">
          <a:xfrm flipH="1">
            <a:off x="3630338" y="2347591"/>
            <a:ext cx="0" cy="465957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400">
              <a:solidFill>
                <a:prstClr val="white"/>
              </a:solidFill>
              <a:latin typeface="Times New Roman" pitchFamily="18" charset="0"/>
            </a:endParaRPr>
          </a:p>
        </p:txBody>
      </p: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3336351" y="2022620"/>
            <a:ext cx="812333" cy="2948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17635" tIns="8818" rIns="17635" bIns="8818">
            <a:spAutoFit/>
          </a:bodyPr>
          <a:lstStyle>
            <a:lvl1pPr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1pPr>
            <a:lvl2pPr marL="742950" indent="-28575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2pPr>
            <a:lvl3pPr marL="11430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3pPr>
            <a:lvl4pPr marL="16002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4pPr>
            <a:lvl5pPr marL="2057400" indent="-228600" defTabSz="957263" eaLnBrk="0" hangingPunct="0">
              <a:defRPr sz="1200" b="1">
                <a:solidFill>
                  <a:schemeClr val="tx1"/>
                </a:solidFill>
                <a:latin typeface="Arial" charset="0"/>
              </a:defRPr>
            </a:lvl5pPr>
            <a:lvl6pPr marL="25146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6pPr>
            <a:lvl7pPr marL="29718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7pPr>
            <a:lvl8pPr marL="34290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8pPr>
            <a:lvl9pPr marL="3886200" indent="-228600" defTabSz="957263" eaLnBrk="0" fontAlgn="base" hangingPunct="0">
              <a:spcBef>
                <a:spcPct val="0"/>
              </a:spcBef>
              <a:spcAft>
                <a:spcPct val="0"/>
              </a:spcAft>
              <a:defRPr sz="1200" b="1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prstClr val="white"/>
                </a:solidFill>
              </a:rPr>
              <a:t>PDGF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91591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908"/>
    </mc:Choice>
    <mc:Fallback xmlns="">
      <p:transition spd="slow" advTm="908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5935663" y="1052513"/>
            <a:ext cx="3343275" cy="2551112"/>
            <a:chOff x="5934918" y="1053254"/>
            <a:chExt cx="3344428" cy="2550885"/>
          </a:xfrm>
        </p:grpSpPr>
        <p:sp>
          <p:nvSpPr>
            <p:cNvPr id="3" name="Right Arrow 2"/>
            <p:cNvSpPr/>
            <p:nvPr/>
          </p:nvSpPr>
          <p:spPr bwMode="auto">
            <a:xfrm rot="19800000">
              <a:off x="6471678" y="3388258"/>
              <a:ext cx="811492" cy="215881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4964113">
                <a:defRPr/>
              </a:pPr>
              <a:endParaRPr lang="en-US" sz="7200" b="1">
                <a:latin typeface="Arial" charset="0"/>
              </a:endParaRPr>
            </a:p>
          </p:txBody>
        </p:sp>
        <p:sp>
          <p:nvSpPr>
            <p:cNvPr id="4" name="TextBox 104"/>
            <p:cNvSpPr txBox="1">
              <a:spLocks noChangeArrowheads="1"/>
            </p:cNvSpPr>
            <p:nvPr/>
          </p:nvSpPr>
          <p:spPr bwMode="auto">
            <a:xfrm rot="-1800000">
              <a:off x="5934918" y="2832618"/>
              <a:ext cx="1596875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Linear regression</a:t>
              </a:r>
            </a:p>
          </p:txBody>
        </p:sp>
        <p:grpSp>
          <p:nvGrpSpPr>
            <p:cNvPr id="5" name="Group 106"/>
            <p:cNvGrpSpPr>
              <a:grpSpLocks/>
            </p:cNvGrpSpPr>
            <p:nvPr/>
          </p:nvGrpSpPr>
          <p:grpSpPr bwMode="auto">
            <a:xfrm>
              <a:off x="7386148" y="1683733"/>
              <a:ext cx="1589767" cy="1493148"/>
              <a:chOff x="5286185" y="5502535"/>
              <a:chExt cx="1306808" cy="1137483"/>
            </a:xfrm>
          </p:grpSpPr>
          <p:grpSp>
            <p:nvGrpSpPr>
              <p:cNvPr id="7" name="Group 107"/>
              <p:cNvGrpSpPr>
                <a:grpSpLocks/>
              </p:cNvGrpSpPr>
              <p:nvPr/>
            </p:nvGrpSpPr>
            <p:grpSpPr bwMode="auto">
              <a:xfrm>
                <a:off x="5286185" y="5502535"/>
                <a:ext cx="1306808" cy="1137483"/>
                <a:chOff x="2895600" y="5470427"/>
                <a:chExt cx="1306808" cy="1137483"/>
              </a:xfrm>
            </p:grpSpPr>
            <p:sp>
              <p:nvSpPr>
                <p:cNvPr id="15" name="Rectangle 14"/>
                <p:cNvSpPr/>
                <p:nvPr/>
              </p:nvSpPr>
              <p:spPr bwMode="auto">
                <a:xfrm>
                  <a:off x="2895801" y="5470200"/>
                  <a:ext cx="1306699" cy="1137907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16" name="Straight Arrow Connector 116"/>
                <p:cNvCxnSpPr>
                  <a:cxnSpLocks noChangeShapeType="1"/>
                </p:cNvCxnSpPr>
                <p:nvPr/>
              </p:nvCxnSpPr>
              <p:spPr bwMode="auto">
                <a:xfrm>
                  <a:off x="3124200" y="6455510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7" name="Straight Arrow Connector 117"/>
                <p:cNvCxnSpPr>
                  <a:cxnSpLocks noChangeShapeType="1"/>
                </p:cNvCxnSpPr>
                <p:nvPr/>
              </p:nvCxnSpPr>
              <p:spPr bwMode="auto">
                <a:xfrm flipV="1">
                  <a:off x="3124200" y="5651552"/>
                  <a:ext cx="0" cy="803958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cxnSp>
            <p:nvCxnSpPr>
              <p:cNvPr id="8" name="Straight Connector 108"/>
              <p:cNvCxnSpPr>
                <a:cxnSpLocks noChangeShapeType="1"/>
              </p:cNvCxnSpPr>
              <p:nvPr/>
            </p:nvCxnSpPr>
            <p:spPr bwMode="auto">
              <a:xfrm flipV="1">
                <a:off x="5603416" y="5864524"/>
                <a:ext cx="720901" cy="453507"/>
              </a:xfrm>
              <a:prstGeom prst="line">
                <a:avLst/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sp>
            <p:nvSpPr>
              <p:cNvPr id="9" name="Oval 8"/>
              <p:cNvSpPr/>
              <p:nvPr/>
            </p:nvSpPr>
            <p:spPr bwMode="auto">
              <a:xfrm>
                <a:off x="5714556" y="6108144"/>
                <a:ext cx="77018" cy="6046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0" name="Oval 9"/>
              <p:cNvSpPr/>
              <p:nvPr/>
            </p:nvSpPr>
            <p:spPr bwMode="auto">
              <a:xfrm>
                <a:off x="5867287" y="6125074"/>
                <a:ext cx="77019" cy="6046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1" name="Oval 10"/>
              <p:cNvSpPr/>
              <p:nvPr/>
            </p:nvSpPr>
            <p:spPr bwMode="auto">
              <a:xfrm>
                <a:off x="6172749" y="5834853"/>
                <a:ext cx="75713" cy="5925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2" name="Oval 11"/>
              <p:cNvSpPr/>
              <p:nvPr/>
            </p:nvSpPr>
            <p:spPr bwMode="auto">
              <a:xfrm>
                <a:off x="5667562" y="6201256"/>
                <a:ext cx="75713" cy="59254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3" name="Oval 12"/>
              <p:cNvSpPr/>
              <p:nvPr/>
            </p:nvSpPr>
            <p:spPr bwMode="auto">
              <a:xfrm>
                <a:off x="5975635" y="5992056"/>
                <a:ext cx="75713" cy="5925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14" name="Oval 13"/>
              <p:cNvSpPr/>
              <p:nvPr/>
            </p:nvSpPr>
            <p:spPr bwMode="auto">
              <a:xfrm>
                <a:off x="6210606" y="6021078"/>
                <a:ext cx="75713" cy="60463"/>
              </a:xfrm>
              <a:prstGeom prst="ellipse">
                <a:avLst/>
              </a:prstGeom>
              <a:noFill/>
              <a:ln w="28575" cap="flat" cmpd="sng" algn="ctr">
                <a:solidFill>
                  <a:schemeClr val="tx1">
                    <a:lumMod val="50000"/>
                    <a:lumOff val="5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</p:grpSp>
        <p:sp>
          <p:nvSpPr>
            <p:cNvPr id="6" name="TextBox 126"/>
            <p:cNvSpPr txBox="1">
              <a:spLocks noChangeArrowheads="1"/>
            </p:cNvSpPr>
            <p:nvPr/>
          </p:nvSpPr>
          <p:spPr bwMode="auto">
            <a:xfrm>
              <a:off x="7110339" y="1053254"/>
              <a:ext cx="216900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Magnitude coupling</a:t>
              </a:r>
            </a:p>
          </p:txBody>
        </p:sp>
      </p:grpSp>
      <p:grpSp>
        <p:nvGrpSpPr>
          <p:cNvPr id="18" name="Group 17"/>
          <p:cNvGrpSpPr>
            <a:grpSpLocks/>
          </p:cNvGrpSpPr>
          <p:nvPr/>
        </p:nvGrpSpPr>
        <p:grpSpPr bwMode="auto">
          <a:xfrm>
            <a:off x="6345907" y="3924060"/>
            <a:ext cx="2740944" cy="2408479"/>
            <a:chOff x="6345264" y="3924438"/>
            <a:chExt cx="2740935" cy="2408120"/>
          </a:xfrm>
        </p:grpSpPr>
        <p:sp>
          <p:nvSpPr>
            <p:cNvPr id="19" name="Right Arrow 18"/>
            <p:cNvSpPr/>
            <p:nvPr/>
          </p:nvSpPr>
          <p:spPr bwMode="auto">
            <a:xfrm rot="1800000">
              <a:off x="6431907" y="4454825"/>
              <a:ext cx="811210" cy="215868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/>
            <a:lstStyle/>
            <a:p>
              <a:pPr defTabSz="4964113">
                <a:defRPr/>
              </a:pPr>
              <a:endParaRPr lang="en-US" sz="7200" b="1">
                <a:latin typeface="Arial" charset="0"/>
              </a:endParaRPr>
            </a:p>
          </p:txBody>
        </p:sp>
        <p:sp>
          <p:nvSpPr>
            <p:cNvPr id="20" name="TextBox 105"/>
            <p:cNvSpPr txBox="1">
              <a:spLocks noChangeArrowheads="1"/>
            </p:cNvSpPr>
            <p:nvPr/>
          </p:nvSpPr>
          <p:spPr bwMode="auto">
            <a:xfrm rot="1800000">
              <a:off x="6345264" y="3924438"/>
              <a:ext cx="1398457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 dirty="0">
                  <a:latin typeface="Arial" pitchFamily="34" charset="0"/>
                  <a:cs typeface="Arial" pitchFamily="34" charset="0"/>
                </a:rPr>
                <a:t>Cross-correlation</a:t>
              </a:r>
            </a:p>
          </p:txBody>
        </p:sp>
        <p:grpSp>
          <p:nvGrpSpPr>
            <p:cNvPr id="21" name="Group 118"/>
            <p:cNvGrpSpPr>
              <a:grpSpLocks/>
            </p:cNvGrpSpPr>
            <p:nvPr/>
          </p:nvGrpSpPr>
          <p:grpSpPr bwMode="auto">
            <a:xfrm>
              <a:off x="7399797" y="4982263"/>
              <a:ext cx="1594088" cy="1350295"/>
              <a:chOff x="5276567" y="6863517"/>
              <a:chExt cx="1306808" cy="1137483"/>
            </a:xfrm>
          </p:grpSpPr>
          <p:grpSp>
            <p:nvGrpSpPr>
              <p:cNvPr id="23" name="Group 119"/>
              <p:cNvGrpSpPr>
                <a:grpSpLocks/>
              </p:cNvGrpSpPr>
              <p:nvPr/>
            </p:nvGrpSpPr>
            <p:grpSpPr bwMode="auto">
              <a:xfrm>
                <a:off x="5276567" y="6863517"/>
                <a:ext cx="1306808" cy="1137483"/>
                <a:chOff x="2895600" y="5470427"/>
                <a:chExt cx="1306808" cy="1137483"/>
              </a:xfrm>
            </p:grpSpPr>
            <p:sp>
              <p:nvSpPr>
                <p:cNvPr id="25" name="Rectangle 24"/>
                <p:cNvSpPr/>
                <p:nvPr/>
              </p:nvSpPr>
              <p:spPr bwMode="auto">
                <a:xfrm>
                  <a:off x="2895995" y="5470034"/>
                  <a:ext cx="1306609" cy="1137876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26" name="Straight Arrow Connector 122"/>
                <p:cNvCxnSpPr>
                  <a:cxnSpLocks noChangeShapeType="1"/>
                </p:cNvCxnSpPr>
                <p:nvPr/>
              </p:nvCxnSpPr>
              <p:spPr bwMode="auto">
                <a:xfrm>
                  <a:off x="3124200" y="6455510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27" name="Straight Arrow Connector 123"/>
                <p:cNvCxnSpPr>
                  <a:cxnSpLocks noChangeShapeType="1"/>
                </p:cNvCxnSpPr>
                <p:nvPr/>
              </p:nvCxnSpPr>
              <p:spPr bwMode="auto">
                <a:xfrm flipV="1">
                  <a:off x="3124200" y="5651552"/>
                  <a:ext cx="0" cy="803958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</p:grpSp>
          <p:sp>
            <p:nvSpPr>
              <p:cNvPr id="24" name="Freeform 120"/>
              <p:cNvSpPr>
                <a:spLocks/>
              </p:cNvSpPr>
              <p:nvPr/>
            </p:nvSpPr>
            <p:spPr bwMode="auto">
              <a:xfrm>
                <a:off x="5581650" y="7280132"/>
                <a:ext cx="800100" cy="404520"/>
              </a:xfrm>
              <a:custGeom>
                <a:avLst/>
                <a:gdLst>
                  <a:gd name="T0" fmla="*/ 0 w 800100"/>
                  <a:gd name="T1" fmla="*/ 394995 h 404520"/>
                  <a:gd name="T2" fmla="*/ 85725 w 800100"/>
                  <a:gd name="T3" fmla="*/ 385470 h 404520"/>
                  <a:gd name="T4" fmla="*/ 142875 w 800100"/>
                  <a:gd name="T5" fmla="*/ 328320 h 404520"/>
                  <a:gd name="T6" fmla="*/ 190500 w 800100"/>
                  <a:gd name="T7" fmla="*/ 185445 h 404520"/>
                  <a:gd name="T8" fmla="*/ 238125 w 800100"/>
                  <a:gd name="T9" fmla="*/ 90195 h 404520"/>
                  <a:gd name="T10" fmla="*/ 361950 w 800100"/>
                  <a:gd name="T11" fmla="*/ 13995 h 404520"/>
                  <a:gd name="T12" fmla="*/ 438150 w 800100"/>
                  <a:gd name="T13" fmla="*/ 13995 h 404520"/>
                  <a:gd name="T14" fmla="*/ 533400 w 800100"/>
                  <a:gd name="T15" fmla="*/ 156870 h 404520"/>
                  <a:gd name="T16" fmla="*/ 571500 w 800100"/>
                  <a:gd name="T17" fmla="*/ 252120 h 404520"/>
                  <a:gd name="T18" fmla="*/ 619125 w 800100"/>
                  <a:gd name="T19" fmla="*/ 347370 h 404520"/>
                  <a:gd name="T20" fmla="*/ 676275 w 800100"/>
                  <a:gd name="T21" fmla="*/ 385470 h 404520"/>
                  <a:gd name="T22" fmla="*/ 800100 w 800100"/>
                  <a:gd name="T23" fmla="*/ 404520 h 404520"/>
                  <a:gd name="T24" fmla="*/ 800100 w 800100"/>
                  <a:gd name="T25" fmla="*/ 404520 h 404520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60000 65536"/>
                  <a:gd name="T37" fmla="*/ 0 60000 65536"/>
                  <a:gd name="T38" fmla="*/ 0 60000 65536"/>
                </a:gdLst>
                <a:ahLst/>
                <a:cxnLst>
                  <a:cxn ang="T26">
                    <a:pos x="T0" y="T1"/>
                  </a:cxn>
                  <a:cxn ang="T27">
                    <a:pos x="T2" y="T3"/>
                  </a:cxn>
                  <a:cxn ang="T28">
                    <a:pos x="T4" y="T5"/>
                  </a:cxn>
                  <a:cxn ang="T29">
                    <a:pos x="T6" y="T7"/>
                  </a:cxn>
                  <a:cxn ang="T30">
                    <a:pos x="T8" y="T9"/>
                  </a:cxn>
                  <a:cxn ang="T31">
                    <a:pos x="T10" y="T11"/>
                  </a:cxn>
                  <a:cxn ang="T32">
                    <a:pos x="T12" y="T13"/>
                  </a:cxn>
                  <a:cxn ang="T33">
                    <a:pos x="T14" y="T15"/>
                  </a:cxn>
                  <a:cxn ang="T34">
                    <a:pos x="T16" y="T17"/>
                  </a:cxn>
                  <a:cxn ang="T35">
                    <a:pos x="T18" y="T19"/>
                  </a:cxn>
                  <a:cxn ang="T36">
                    <a:pos x="T20" y="T21"/>
                  </a:cxn>
                  <a:cxn ang="T37">
                    <a:pos x="T22" y="T23"/>
                  </a:cxn>
                  <a:cxn ang="T38">
                    <a:pos x="T24" y="T25"/>
                  </a:cxn>
                </a:cxnLst>
                <a:rect l="0" t="0" r="r" b="b"/>
                <a:pathLst>
                  <a:path w="800100" h="404520">
                    <a:moveTo>
                      <a:pt x="0" y="394995"/>
                    </a:moveTo>
                    <a:cubicBezTo>
                      <a:pt x="30956" y="395789"/>
                      <a:pt x="61913" y="396583"/>
                      <a:pt x="85725" y="385470"/>
                    </a:cubicBezTo>
                    <a:cubicBezTo>
                      <a:pt x="109538" y="374357"/>
                      <a:pt x="125413" y="361657"/>
                      <a:pt x="142875" y="328320"/>
                    </a:cubicBezTo>
                    <a:cubicBezTo>
                      <a:pt x="160337" y="294983"/>
                      <a:pt x="174625" y="225132"/>
                      <a:pt x="190500" y="185445"/>
                    </a:cubicBezTo>
                    <a:cubicBezTo>
                      <a:pt x="206375" y="145758"/>
                      <a:pt x="209550" y="118770"/>
                      <a:pt x="238125" y="90195"/>
                    </a:cubicBezTo>
                    <a:cubicBezTo>
                      <a:pt x="266700" y="61620"/>
                      <a:pt x="328613" y="26695"/>
                      <a:pt x="361950" y="13995"/>
                    </a:cubicBezTo>
                    <a:cubicBezTo>
                      <a:pt x="395288" y="1295"/>
                      <a:pt x="409575" y="-9817"/>
                      <a:pt x="438150" y="13995"/>
                    </a:cubicBezTo>
                    <a:cubicBezTo>
                      <a:pt x="466725" y="37807"/>
                      <a:pt x="511175" y="117183"/>
                      <a:pt x="533400" y="156870"/>
                    </a:cubicBezTo>
                    <a:cubicBezTo>
                      <a:pt x="555625" y="196557"/>
                      <a:pt x="557213" y="220370"/>
                      <a:pt x="571500" y="252120"/>
                    </a:cubicBezTo>
                    <a:cubicBezTo>
                      <a:pt x="585788" y="283870"/>
                      <a:pt x="601663" y="325145"/>
                      <a:pt x="619125" y="347370"/>
                    </a:cubicBezTo>
                    <a:cubicBezTo>
                      <a:pt x="636587" y="369595"/>
                      <a:pt x="646113" y="375945"/>
                      <a:pt x="676275" y="385470"/>
                    </a:cubicBezTo>
                    <a:cubicBezTo>
                      <a:pt x="706437" y="394995"/>
                      <a:pt x="800100" y="404520"/>
                      <a:pt x="800100" y="404520"/>
                    </a:cubicBezTo>
                  </a:path>
                </a:pathLst>
              </a:custGeom>
              <a:noFill/>
              <a:ln w="2857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anchor="ctr"/>
              <a:lstStyle/>
              <a:p>
                <a:endParaRPr lang="en-US"/>
              </a:p>
            </p:txBody>
          </p:sp>
        </p:grpSp>
        <p:sp>
          <p:nvSpPr>
            <p:cNvPr id="22" name="TextBox 127"/>
            <p:cNvSpPr txBox="1">
              <a:spLocks noChangeArrowheads="1"/>
            </p:cNvSpPr>
            <p:nvPr/>
          </p:nvSpPr>
          <p:spPr bwMode="auto">
            <a:xfrm>
              <a:off x="7275862" y="4364406"/>
              <a:ext cx="1810337" cy="646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Dynamic coupling</a:t>
              </a:r>
            </a:p>
          </p:txBody>
        </p:sp>
      </p:grpSp>
      <p:grpSp>
        <p:nvGrpSpPr>
          <p:cNvPr id="28" name="Group 27"/>
          <p:cNvGrpSpPr>
            <a:grpSpLocks/>
          </p:cNvGrpSpPr>
          <p:nvPr/>
        </p:nvGrpSpPr>
        <p:grpSpPr bwMode="auto">
          <a:xfrm>
            <a:off x="122238" y="3732213"/>
            <a:ext cx="3417887" cy="2759075"/>
            <a:chOff x="122829" y="3732353"/>
            <a:chExt cx="3416999" cy="2759020"/>
          </a:xfrm>
        </p:grpSpPr>
        <p:sp>
          <p:nvSpPr>
            <p:cNvPr id="29" name="TextBox 129"/>
            <p:cNvSpPr txBox="1">
              <a:spLocks noChangeArrowheads="1"/>
            </p:cNvSpPr>
            <p:nvPr/>
          </p:nvSpPr>
          <p:spPr bwMode="auto">
            <a:xfrm>
              <a:off x="122829" y="3732353"/>
              <a:ext cx="3416999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Phenotypic structures</a:t>
              </a:r>
            </a:p>
          </p:txBody>
        </p:sp>
        <p:grpSp>
          <p:nvGrpSpPr>
            <p:cNvPr id="30" name="Group 130"/>
            <p:cNvGrpSpPr>
              <a:grpSpLocks/>
            </p:cNvGrpSpPr>
            <p:nvPr/>
          </p:nvGrpSpPr>
          <p:grpSpPr bwMode="auto">
            <a:xfrm>
              <a:off x="500513" y="4048179"/>
              <a:ext cx="1848901" cy="1565178"/>
              <a:chOff x="2361590" y="5884256"/>
              <a:chExt cx="986589" cy="941388"/>
            </a:xfrm>
          </p:grpSpPr>
          <p:grpSp>
            <p:nvGrpSpPr>
              <p:cNvPr id="48" name="Group 47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53" name="Rectangle 52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54" name="Freeform 53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49" name="Oval 132"/>
              <p:cNvSpPr>
                <a:spLocks noChangeArrowheads="1"/>
              </p:cNvSpPr>
              <p:nvPr/>
            </p:nvSpPr>
            <p:spPr bwMode="auto">
              <a:xfrm rot="-2400000">
                <a:off x="2828465" y="6144037"/>
                <a:ext cx="125721" cy="60098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50" name="Oval 133"/>
              <p:cNvSpPr>
                <a:spLocks noChangeArrowheads="1"/>
              </p:cNvSpPr>
              <p:nvPr/>
            </p:nvSpPr>
            <p:spPr bwMode="auto">
              <a:xfrm rot="-1800000">
                <a:off x="2907240" y="6238264"/>
                <a:ext cx="125721" cy="60098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51" name="Oval 134"/>
              <p:cNvSpPr>
                <a:spLocks noChangeArrowheads="1"/>
              </p:cNvSpPr>
              <p:nvPr/>
            </p:nvSpPr>
            <p:spPr bwMode="auto">
              <a:xfrm rot="-1200000">
                <a:off x="2951695" y="6357451"/>
                <a:ext cx="125721" cy="60098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52" name="Oval 135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31" name="Group 138"/>
            <p:cNvGrpSpPr>
              <a:grpSpLocks/>
            </p:cNvGrpSpPr>
            <p:nvPr/>
          </p:nvGrpSpPr>
          <p:grpSpPr bwMode="auto">
            <a:xfrm>
              <a:off x="912907" y="4497988"/>
              <a:ext cx="1848901" cy="1565178"/>
              <a:chOff x="2361590" y="5884256"/>
              <a:chExt cx="986589" cy="941388"/>
            </a:xfrm>
          </p:grpSpPr>
          <p:grpSp>
            <p:nvGrpSpPr>
              <p:cNvPr id="41" name="Group 40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46" name="Rectangle 45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47" name="Freeform 46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42" name="Oval 140"/>
              <p:cNvSpPr>
                <a:spLocks noChangeArrowheads="1"/>
              </p:cNvSpPr>
              <p:nvPr/>
            </p:nvSpPr>
            <p:spPr bwMode="auto">
              <a:xfrm rot="-2400000">
                <a:off x="2828448" y="6158368"/>
                <a:ext cx="86361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43" name="Oval 141"/>
              <p:cNvSpPr>
                <a:spLocks noChangeArrowheads="1"/>
              </p:cNvSpPr>
              <p:nvPr/>
            </p:nvSpPr>
            <p:spPr bwMode="auto">
              <a:xfrm rot="-1800000">
                <a:off x="2906282" y="6249066"/>
                <a:ext cx="86361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44" name="Oval 142"/>
              <p:cNvSpPr>
                <a:spLocks noChangeArrowheads="1"/>
              </p:cNvSpPr>
              <p:nvPr/>
            </p:nvSpPr>
            <p:spPr bwMode="auto">
              <a:xfrm rot="-1200000">
                <a:off x="2950423" y="6364615"/>
                <a:ext cx="86361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45" name="Oval 143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32" name="Group 146"/>
            <p:cNvGrpSpPr>
              <a:grpSpLocks/>
            </p:cNvGrpSpPr>
            <p:nvPr/>
          </p:nvGrpSpPr>
          <p:grpSpPr bwMode="auto">
            <a:xfrm>
              <a:off x="1378529" y="4926195"/>
              <a:ext cx="1848901" cy="1565178"/>
              <a:chOff x="2361590" y="5884256"/>
              <a:chExt cx="986589" cy="941388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39" name="Rectangle 38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40" name="Freeform 39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chemeClr val="accent2">
                    <a:lumMod val="20000"/>
                    <a:lumOff val="80000"/>
                  </a:schemeClr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35" name="Oval 148"/>
              <p:cNvSpPr>
                <a:spLocks noChangeArrowheads="1"/>
              </p:cNvSpPr>
              <p:nvPr/>
            </p:nvSpPr>
            <p:spPr bwMode="auto">
              <a:xfrm rot="-2400000">
                <a:off x="2833202" y="6171430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36" name="Oval 149"/>
              <p:cNvSpPr>
                <a:spLocks noChangeArrowheads="1"/>
              </p:cNvSpPr>
              <p:nvPr/>
            </p:nvSpPr>
            <p:spPr bwMode="auto">
              <a:xfrm rot="-1800000">
                <a:off x="2909005" y="6259227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37" name="Oval 150"/>
              <p:cNvSpPr>
                <a:spLocks noChangeArrowheads="1"/>
              </p:cNvSpPr>
              <p:nvPr/>
            </p:nvSpPr>
            <p:spPr bwMode="auto">
              <a:xfrm rot="-1200000">
                <a:off x="2951649" y="6371565"/>
                <a:ext cx="45719" cy="45719"/>
              </a:xfrm>
              <a:prstGeom prst="ellipse">
                <a:avLst/>
              </a:prstGeom>
              <a:solidFill>
                <a:srgbClr val="FFC000"/>
              </a:solidFill>
              <a:ln w="12700" algn="ctr">
                <a:solidFill>
                  <a:srgbClr val="AF4809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  <p:sp>
            <p:nvSpPr>
              <p:cNvPr id="38" name="Oval 151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chemeClr val="accent1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cxnSp>
          <p:nvCxnSpPr>
            <p:cNvPr id="33" name="Straight Arrow Connector 32"/>
            <p:cNvCxnSpPr/>
            <p:nvPr/>
          </p:nvCxnSpPr>
          <p:spPr>
            <a:xfrm>
              <a:off x="381524" y="4972165"/>
              <a:ext cx="1174445" cy="110805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5" name="Group 54"/>
          <p:cNvGrpSpPr>
            <a:grpSpLocks/>
          </p:cNvGrpSpPr>
          <p:nvPr/>
        </p:nvGrpSpPr>
        <p:grpSpPr bwMode="auto">
          <a:xfrm>
            <a:off x="317500" y="831850"/>
            <a:ext cx="2820988" cy="2751138"/>
            <a:chOff x="318089" y="831658"/>
            <a:chExt cx="2820886" cy="2750805"/>
          </a:xfrm>
        </p:grpSpPr>
        <p:sp>
          <p:nvSpPr>
            <p:cNvPr id="56" name="TextBox 124"/>
            <p:cNvSpPr txBox="1">
              <a:spLocks noChangeArrowheads="1"/>
            </p:cNvSpPr>
            <p:nvPr/>
          </p:nvSpPr>
          <p:spPr bwMode="auto">
            <a:xfrm>
              <a:off x="1062436" y="831658"/>
              <a:ext cx="177977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FRET imaging</a:t>
              </a:r>
            </a:p>
          </p:txBody>
        </p:sp>
        <p:grpSp>
          <p:nvGrpSpPr>
            <p:cNvPr id="57" name="Group 162"/>
            <p:cNvGrpSpPr>
              <a:grpSpLocks/>
            </p:cNvGrpSpPr>
            <p:nvPr/>
          </p:nvGrpSpPr>
          <p:grpSpPr bwMode="auto">
            <a:xfrm>
              <a:off x="480403" y="1146398"/>
              <a:ext cx="1848901" cy="1565178"/>
              <a:chOff x="2361590" y="5884256"/>
              <a:chExt cx="986589" cy="941388"/>
            </a:xfrm>
          </p:grpSpPr>
          <p:grpSp>
            <p:nvGrpSpPr>
              <p:cNvPr id="70" name="Group 69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72" name="Rectangle 71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73" name="Freeform 72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rgbClr val="00B0F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71" name="Oval 164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rgbClr val="00B0F0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58" name="Group 167"/>
            <p:cNvGrpSpPr>
              <a:grpSpLocks/>
            </p:cNvGrpSpPr>
            <p:nvPr/>
          </p:nvGrpSpPr>
          <p:grpSpPr bwMode="auto">
            <a:xfrm>
              <a:off x="864819" y="1571758"/>
              <a:ext cx="1848901" cy="1565178"/>
              <a:chOff x="2361590" y="5884256"/>
              <a:chExt cx="986589" cy="941388"/>
            </a:xfrm>
          </p:grpSpPr>
          <p:grpSp>
            <p:nvGrpSpPr>
              <p:cNvPr id="66" name="Group 65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68" name="Rectangle 67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69" name="Freeform 68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rgbClr val="92D05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67" name="Oval 169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rgbClr val="00B0F0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grpSp>
          <p:nvGrpSpPr>
            <p:cNvPr id="59" name="Group 172"/>
            <p:cNvGrpSpPr>
              <a:grpSpLocks/>
            </p:cNvGrpSpPr>
            <p:nvPr/>
          </p:nvGrpSpPr>
          <p:grpSpPr bwMode="auto">
            <a:xfrm>
              <a:off x="1290074" y="2017285"/>
              <a:ext cx="1848901" cy="1565178"/>
              <a:chOff x="2361590" y="5884256"/>
              <a:chExt cx="986589" cy="941388"/>
            </a:xfrm>
          </p:grpSpPr>
          <p:grpSp>
            <p:nvGrpSpPr>
              <p:cNvPr id="62" name="Group 61"/>
              <p:cNvGrpSpPr/>
              <p:nvPr/>
            </p:nvGrpSpPr>
            <p:grpSpPr>
              <a:xfrm>
                <a:off x="2361590" y="5884256"/>
                <a:ext cx="986589" cy="941388"/>
                <a:chOff x="381000" y="5078412"/>
                <a:chExt cx="986589" cy="941388"/>
              </a:xfrm>
              <a:scene3d>
                <a:camera prst="orthographicFront">
                  <a:rot lat="0" lon="0" rev="0"/>
                </a:camera>
                <a:lightRig rig="threePt" dir="t"/>
              </a:scene3d>
            </p:grpSpPr>
            <p:sp>
              <p:nvSpPr>
                <p:cNvPr id="64" name="Rectangle 63"/>
                <p:cNvSpPr/>
                <p:nvPr/>
              </p:nvSpPr>
              <p:spPr bwMode="auto">
                <a:xfrm>
                  <a:off x="381000" y="5078412"/>
                  <a:ext cx="986589" cy="941388"/>
                </a:xfrm>
                <a:prstGeom prst="rect">
                  <a:avLst/>
                </a:prstGeom>
                <a:solidFill>
                  <a:schemeClr val="bg2">
                    <a:lumMod val="20000"/>
                    <a:lumOff val="80000"/>
                    <a:alpha val="50000"/>
                  </a:schemeClr>
                </a:solidFill>
                <a:ln w="19050" cap="flat" cmpd="sng" algn="ctr">
                  <a:solidFill>
                    <a:schemeClr val="bg1">
                      <a:lumMod val="75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sp>
              <p:nvSpPr>
                <p:cNvPr id="65" name="Freeform 64"/>
                <p:cNvSpPr/>
                <p:nvPr/>
              </p:nvSpPr>
              <p:spPr bwMode="auto">
                <a:xfrm>
                  <a:off x="558020" y="5265550"/>
                  <a:ext cx="570426" cy="507055"/>
                </a:xfrm>
                <a:custGeom>
                  <a:avLst/>
                  <a:gdLst>
                    <a:gd name="connsiteX0" fmla="*/ 320754 w 570426"/>
                    <a:gd name="connsiteY0" fmla="*/ 7094 h 507055"/>
                    <a:gd name="connsiteX1" fmla="*/ 439507 w 570426"/>
                    <a:gd name="connsiteY1" fmla="*/ 7094 h 507055"/>
                    <a:gd name="connsiteX2" fmla="*/ 498884 w 570426"/>
                    <a:gd name="connsiteY2" fmla="*/ 72408 h 507055"/>
                    <a:gd name="connsiteX3" fmla="*/ 552323 w 570426"/>
                    <a:gd name="connsiteY3" fmla="*/ 220850 h 507055"/>
                    <a:gd name="connsiteX4" fmla="*/ 570136 w 570426"/>
                    <a:gd name="connsiteY4" fmla="*/ 286164 h 507055"/>
                    <a:gd name="connsiteX5" fmla="*/ 558261 w 570426"/>
                    <a:gd name="connsiteY5" fmla="*/ 345541 h 507055"/>
                    <a:gd name="connsiteX6" fmla="*/ 498884 w 570426"/>
                    <a:gd name="connsiteY6" fmla="*/ 398980 h 507055"/>
                    <a:gd name="connsiteX7" fmla="*/ 427632 w 570426"/>
                    <a:gd name="connsiteY7" fmla="*/ 410855 h 507055"/>
                    <a:gd name="connsiteX8" fmla="*/ 332629 w 570426"/>
                    <a:gd name="connsiteY8" fmla="*/ 440544 h 507055"/>
                    <a:gd name="connsiteX9" fmla="*/ 255440 w 570426"/>
                    <a:gd name="connsiteY9" fmla="*/ 458356 h 507055"/>
                    <a:gd name="connsiteX10" fmla="*/ 142624 w 570426"/>
                    <a:gd name="connsiteY10" fmla="*/ 476169 h 507055"/>
                    <a:gd name="connsiteX11" fmla="*/ 47622 w 570426"/>
                    <a:gd name="connsiteY11" fmla="*/ 499920 h 507055"/>
                    <a:gd name="connsiteX12" fmla="*/ 120 w 570426"/>
                    <a:gd name="connsiteY12" fmla="*/ 499920 h 507055"/>
                    <a:gd name="connsiteX13" fmla="*/ 35746 w 570426"/>
                    <a:gd name="connsiteY13" fmla="*/ 416793 h 507055"/>
                    <a:gd name="connsiteX14" fmla="*/ 89185 w 570426"/>
                    <a:gd name="connsiteY14" fmla="*/ 315853 h 507055"/>
                    <a:gd name="connsiteX15" fmla="*/ 136686 w 570426"/>
                    <a:gd name="connsiteY15" fmla="*/ 197099 h 507055"/>
                    <a:gd name="connsiteX16" fmla="*/ 213876 w 570426"/>
                    <a:gd name="connsiteY16" fmla="*/ 113972 h 507055"/>
                    <a:gd name="connsiteX17" fmla="*/ 261377 w 570426"/>
                    <a:gd name="connsiteY17" fmla="*/ 54595 h 507055"/>
                    <a:gd name="connsiteX18" fmla="*/ 320754 w 570426"/>
                    <a:gd name="connsiteY18" fmla="*/ 7094 h 507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</a:cxnLst>
                  <a:rect l="l" t="t" r="r" b="b"/>
                  <a:pathLst>
                    <a:path w="570426" h="507055">
                      <a:moveTo>
                        <a:pt x="320754" y="7094"/>
                      </a:moveTo>
                      <a:cubicBezTo>
                        <a:pt x="350442" y="-823"/>
                        <a:pt x="409819" y="-3792"/>
                        <a:pt x="439507" y="7094"/>
                      </a:cubicBezTo>
                      <a:cubicBezTo>
                        <a:pt x="469195" y="17980"/>
                        <a:pt x="480081" y="36782"/>
                        <a:pt x="498884" y="72408"/>
                      </a:cubicBezTo>
                      <a:cubicBezTo>
                        <a:pt x="517687" y="108034"/>
                        <a:pt x="540448" y="185224"/>
                        <a:pt x="552323" y="220850"/>
                      </a:cubicBezTo>
                      <a:cubicBezTo>
                        <a:pt x="564198" y="256476"/>
                        <a:pt x="569146" y="265382"/>
                        <a:pt x="570136" y="286164"/>
                      </a:cubicBezTo>
                      <a:cubicBezTo>
                        <a:pt x="571126" y="306946"/>
                        <a:pt x="570136" y="326738"/>
                        <a:pt x="558261" y="345541"/>
                      </a:cubicBezTo>
                      <a:cubicBezTo>
                        <a:pt x="546386" y="364344"/>
                        <a:pt x="520656" y="388094"/>
                        <a:pt x="498884" y="398980"/>
                      </a:cubicBezTo>
                      <a:cubicBezTo>
                        <a:pt x="477113" y="409866"/>
                        <a:pt x="455341" y="403928"/>
                        <a:pt x="427632" y="410855"/>
                      </a:cubicBezTo>
                      <a:cubicBezTo>
                        <a:pt x="399923" y="417782"/>
                        <a:pt x="361328" y="432627"/>
                        <a:pt x="332629" y="440544"/>
                      </a:cubicBezTo>
                      <a:cubicBezTo>
                        <a:pt x="303930" y="448461"/>
                        <a:pt x="287108" y="452418"/>
                        <a:pt x="255440" y="458356"/>
                      </a:cubicBezTo>
                      <a:cubicBezTo>
                        <a:pt x="223772" y="464294"/>
                        <a:pt x="177260" y="469242"/>
                        <a:pt x="142624" y="476169"/>
                      </a:cubicBezTo>
                      <a:cubicBezTo>
                        <a:pt x="107988" y="483096"/>
                        <a:pt x="71373" y="495962"/>
                        <a:pt x="47622" y="499920"/>
                      </a:cubicBezTo>
                      <a:cubicBezTo>
                        <a:pt x="23871" y="503878"/>
                        <a:pt x="2099" y="513775"/>
                        <a:pt x="120" y="499920"/>
                      </a:cubicBezTo>
                      <a:cubicBezTo>
                        <a:pt x="-1859" y="486065"/>
                        <a:pt x="20902" y="447471"/>
                        <a:pt x="35746" y="416793"/>
                      </a:cubicBezTo>
                      <a:cubicBezTo>
                        <a:pt x="50590" y="386115"/>
                        <a:pt x="72362" y="352469"/>
                        <a:pt x="89185" y="315853"/>
                      </a:cubicBezTo>
                      <a:cubicBezTo>
                        <a:pt x="106008" y="279237"/>
                        <a:pt x="115904" y="230746"/>
                        <a:pt x="136686" y="197099"/>
                      </a:cubicBezTo>
                      <a:cubicBezTo>
                        <a:pt x="157468" y="163452"/>
                        <a:pt x="193094" y="137723"/>
                        <a:pt x="213876" y="113972"/>
                      </a:cubicBezTo>
                      <a:cubicBezTo>
                        <a:pt x="234658" y="90221"/>
                        <a:pt x="241585" y="72408"/>
                        <a:pt x="261377" y="54595"/>
                      </a:cubicBezTo>
                      <a:cubicBezTo>
                        <a:pt x="281169" y="36782"/>
                        <a:pt x="291066" y="15011"/>
                        <a:pt x="320754" y="7094"/>
                      </a:cubicBezTo>
                      <a:close/>
                    </a:path>
                  </a:pathLst>
                </a:custGeom>
                <a:solidFill>
                  <a:srgbClr val="FF6600"/>
                </a:solidFill>
                <a:ln w="19050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</p:grpSp>
          <p:sp>
            <p:nvSpPr>
              <p:cNvPr id="63" name="Oval 174"/>
              <p:cNvSpPr>
                <a:spLocks noChangeArrowheads="1"/>
              </p:cNvSpPr>
              <p:nvPr/>
            </p:nvSpPr>
            <p:spPr bwMode="auto">
              <a:xfrm rot="8700000">
                <a:off x="2671970" y="6304426"/>
                <a:ext cx="241996" cy="171123"/>
              </a:xfrm>
              <a:prstGeom prst="ellipse">
                <a:avLst/>
              </a:prstGeom>
              <a:solidFill>
                <a:srgbClr val="00B0F0"/>
              </a:solidFill>
              <a:ln w="12700" algn="ctr">
                <a:solidFill>
                  <a:srgbClr val="0070C0"/>
                </a:solidFill>
                <a:round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 defTabSz="4964113"/>
                <a:endParaRPr lang="en-US" sz="7200" b="1">
                  <a:latin typeface="Arial" pitchFamily="34" charset="0"/>
                </a:endParaRPr>
              </a:p>
            </p:txBody>
          </p:sp>
        </p:grpSp>
        <p:cxnSp>
          <p:nvCxnSpPr>
            <p:cNvPr id="60" name="Straight Arrow Connector 59"/>
            <p:cNvCxnSpPr/>
            <p:nvPr/>
          </p:nvCxnSpPr>
          <p:spPr>
            <a:xfrm>
              <a:off x="384762" y="2163410"/>
              <a:ext cx="1173121" cy="1107941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TextBox 180"/>
            <p:cNvSpPr txBox="1">
              <a:spLocks noChangeArrowheads="1"/>
            </p:cNvSpPr>
            <p:nvPr/>
          </p:nvSpPr>
          <p:spPr bwMode="auto">
            <a:xfrm rot="2397980">
              <a:off x="318089" y="2650469"/>
              <a:ext cx="1249506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800" b="1">
                  <a:latin typeface="Arial" pitchFamily="34" charset="0"/>
                  <a:cs typeface="Arial" pitchFamily="34" charset="0"/>
                </a:rPr>
                <a:t>Time</a:t>
              </a:r>
            </a:p>
          </p:txBody>
        </p:sp>
      </p:grpSp>
      <p:grpSp>
        <p:nvGrpSpPr>
          <p:cNvPr id="74" name="Group 73"/>
          <p:cNvGrpSpPr>
            <a:grpSpLocks/>
          </p:cNvGrpSpPr>
          <p:nvPr/>
        </p:nvGrpSpPr>
        <p:grpSpPr bwMode="auto">
          <a:xfrm>
            <a:off x="2868613" y="1528763"/>
            <a:ext cx="3602037" cy="4622800"/>
            <a:chOff x="2869262" y="1529411"/>
            <a:chExt cx="3600767" cy="4622233"/>
          </a:xfrm>
        </p:grpSpPr>
        <p:sp>
          <p:nvSpPr>
            <p:cNvPr id="75" name="TextBox 92"/>
            <p:cNvSpPr txBox="1">
              <a:spLocks noChangeArrowheads="1"/>
            </p:cNvSpPr>
            <p:nvPr/>
          </p:nvSpPr>
          <p:spPr bwMode="auto">
            <a:xfrm>
              <a:off x="2869262" y="3966291"/>
              <a:ext cx="1666753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hangingPunct="1"/>
              <a:r>
                <a:rPr lang="en-US" sz="1600" b="1">
                  <a:latin typeface="Arial" pitchFamily="34" charset="0"/>
                  <a:cs typeface="Arial" pitchFamily="34" charset="0"/>
                </a:rPr>
                <a:t>Automated detection</a:t>
              </a:r>
            </a:p>
          </p:txBody>
        </p:sp>
        <p:grpSp>
          <p:nvGrpSpPr>
            <p:cNvPr id="76" name="Group 187"/>
            <p:cNvGrpSpPr>
              <a:grpSpLocks/>
            </p:cNvGrpSpPr>
            <p:nvPr/>
          </p:nvGrpSpPr>
          <p:grpSpPr bwMode="auto">
            <a:xfrm>
              <a:off x="3322966" y="1529411"/>
              <a:ext cx="3147063" cy="4622233"/>
              <a:chOff x="3322966" y="1529411"/>
              <a:chExt cx="3147063" cy="4622233"/>
            </a:xfrm>
          </p:grpSpPr>
          <p:sp>
            <p:nvSpPr>
              <p:cNvPr id="77" name="Right Arrow 76"/>
              <p:cNvSpPr/>
              <p:nvPr/>
            </p:nvSpPr>
            <p:spPr bwMode="auto">
              <a:xfrm rot="19588129">
                <a:off x="3337409" y="4899260"/>
                <a:ext cx="812513" cy="214287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grpSp>
            <p:nvGrpSpPr>
              <p:cNvPr id="78" name="Group 93"/>
              <p:cNvGrpSpPr>
                <a:grpSpLocks/>
              </p:cNvGrpSpPr>
              <p:nvPr/>
            </p:nvGrpSpPr>
            <p:grpSpPr bwMode="auto">
              <a:xfrm>
                <a:off x="4383061" y="2236707"/>
                <a:ext cx="1786711" cy="1513390"/>
                <a:chOff x="2661286" y="1187292"/>
                <a:chExt cx="1306808" cy="1137483"/>
              </a:xfrm>
            </p:grpSpPr>
            <p:sp>
              <p:nvSpPr>
                <p:cNvPr id="91" name="Rectangle 90"/>
                <p:cNvSpPr/>
                <p:nvPr/>
              </p:nvSpPr>
              <p:spPr bwMode="auto">
                <a:xfrm>
                  <a:off x="2661390" y="1187774"/>
                  <a:ext cx="1306943" cy="1136965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92" name="Straight Arrow Connector 95"/>
                <p:cNvCxnSpPr>
                  <a:cxnSpLocks noChangeShapeType="1"/>
                </p:cNvCxnSpPr>
                <p:nvPr/>
              </p:nvCxnSpPr>
              <p:spPr bwMode="auto">
                <a:xfrm>
                  <a:off x="2889886" y="2172375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93" name="Straight Arrow Connector 96"/>
                <p:cNvCxnSpPr>
                  <a:cxnSpLocks noChangeShapeType="1"/>
                </p:cNvCxnSpPr>
                <p:nvPr/>
              </p:nvCxnSpPr>
              <p:spPr bwMode="auto">
                <a:xfrm flipV="1">
                  <a:off x="2889886" y="1368417"/>
                  <a:ext cx="0" cy="803958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94" name="Freeform 97"/>
                <p:cNvSpPr>
                  <a:spLocks/>
                </p:cNvSpPr>
                <p:nvPr/>
              </p:nvSpPr>
              <p:spPr bwMode="auto">
                <a:xfrm>
                  <a:off x="2966086" y="1562466"/>
                  <a:ext cx="742950" cy="449147"/>
                </a:xfrm>
                <a:custGeom>
                  <a:avLst/>
                  <a:gdLst>
                    <a:gd name="T0" fmla="*/ 0 w 742950"/>
                    <a:gd name="T1" fmla="*/ 440899 h 449147"/>
                    <a:gd name="T2" fmla="*/ 219075 w 742950"/>
                    <a:gd name="T3" fmla="*/ 440899 h 449147"/>
                    <a:gd name="T4" fmla="*/ 266700 w 742950"/>
                    <a:gd name="T5" fmla="*/ 355174 h 449147"/>
                    <a:gd name="T6" fmla="*/ 285750 w 742950"/>
                    <a:gd name="T7" fmla="*/ 307549 h 449147"/>
                    <a:gd name="T8" fmla="*/ 352425 w 742950"/>
                    <a:gd name="T9" fmla="*/ 183724 h 449147"/>
                    <a:gd name="T10" fmla="*/ 438150 w 742950"/>
                    <a:gd name="T11" fmla="*/ 107524 h 449147"/>
                    <a:gd name="T12" fmla="*/ 542925 w 742950"/>
                    <a:gd name="T13" fmla="*/ 31324 h 449147"/>
                    <a:gd name="T14" fmla="*/ 666750 w 742950"/>
                    <a:gd name="T15" fmla="*/ 2749 h 449147"/>
                    <a:gd name="T16" fmla="*/ 742950 w 742950"/>
                    <a:gd name="T17" fmla="*/ 2749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5" name="Freeform 98"/>
                <p:cNvSpPr>
                  <a:spLocks/>
                </p:cNvSpPr>
                <p:nvPr/>
              </p:nvSpPr>
              <p:spPr bwMode="auto">
                <a:xfrm>
                  <a:off x="2988135" y="1723808"/>
                  <a:ext cx="742950" cy="287805"/>
                </a:xfrm>
                <a:custGeom>
                  <a:avLst/>
                  <a:gdLst>
                    <a:gd name="T0" fmla="*/ 0 w 742950"/>
                    <a:gd name="T1" fmla="*/ 116003 h 449147"/>
                    <a:gd name="T2" fmla="*/ 219075 w 742950"/>
                    <a:gd name="T3" fmla="*/ 116003 h 449147"/>
                    <a:gd name="T4" fmla="*/ 266700 w 742950"/>
                    <a:gd name="T5" fmla="*/ 93448 h 449147"/>
                    <a:gd name="T6" fmla="*/ 285750 w 742950"/>
                    <a:gd name="T7" fmla="*/ 80918 h 449147"/>
                    <a:gd name="T8" fmla="*/ 352425 w 742950"/>
                    <a:gd name="T9" fmla="*/ 48339 h 449147"/>
                    <a:gd name="T10" fmla="*/ 438150 w 742950"/>
                    <a:gd name="T11" fmla="*/ 28290 h 449147"/>
                    <a:gd name="T12" fmla="*/ 542925 w 742950"/>
                    <a:gd name="T13" fmla="*/ 8242 h 449147"/>
                    <a:gd name="T14" fmla="*/ 666750 w 742950"/>
                    <a:gd name="T15" fmla="*/ 723 h 449147"/>
                    <a:gd name="T16" fmla="*/ 742950 w 742950"/>
                    <a:gd name="T17" fmla="*/ 723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6" name="Freeform 99"/>
                <p:cNvSpPr>
                  <a:spLocks/>
                </p:cNvSpPr>
                <p:nvPr/>
              </p:nvSpPr>
              <p:spPr bwMode="auto">
                <a:xfrm>
                  <a:off x="2977538" y="1774344"/>
                  <a:ext cx="742950" cy="224574"/>
                </a:xfrm>
                <a:custGeom>
                  <a:avLst/>
                  <a:gdLst>
                    <a:gd name="T0" fmla="*/ 0 w 742950"/>
                    <a:gd name="T1" fmla="*/ 55113 h 449147"/>
                    <a:gd name="T2" fmla="*/ 219075 w 742950"/>
                    <a:gd name="T3" fmla="*/ 55113 h 449147"/>
                    <a:gd name="T4" fmla="*/ 266700 w 742950"/>
                    <a:gd name="T5" fmla="*/ 44397 h 449147"/>
                    <a:gd name="T6" fmla="*/ 285750 w 742950"/>
                    <a:gd name="T7" fmla="*/ 38444 h 449147"/>
                    <a:gd name="T8" fmla="*/ 352425 w 742950"/>
                    <a:gd name="T9" fmla="*/ 22966 h 449147"/>
                    <a:gd name="T10" fmla="*/ 438150 w 742950"/>
                    <a:gd name="T11" fmla="*/ 13441 h 449147"/>
                    <a:gd name="T12" fmla="*/ 542925 w 742950"/>
                    <a:gd name="T13" fmla="*/ 3916 h 449147"/>
                    <a:gd name="T14" fmla="*/ 666750 w 742950"/>
                    <a:gd name="T15" fmla="*/ 344 h 449147"/>
                    <a:gd name="T16" fmla="*/ 742950 w 742950"/>
                    <a:gd name="T17" fmla="*/ 344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7" name="Freeform 100"/>
                <p:cNvSpPr>
                  <a:spLocks/>
                </p:cNvSpPr>
                <p:nvPr/>
              </p:nvSpPr>
              <p:spPr bwMode="auto">
                <a:xfrm>
                  <a:off x="2966086" y="1462644"/>
                  <a:ext cx="742950" cy="548969"/>
                </a:xfrm>
                <a:custGeom>
                  <a:avLst/>
                  <a:gdLst>
                    <a:gd name="T0" fmla="*/ 0 w 742950"/>
                    <a:gd name="T1" fmla="*/ 805040 h 449147"/>
                    <a:gd name="T2" fmla="*/ 219075 w 742950"/>
                    <a:gd name="T3" fmla="*/ 805040 h 449147"/>
                    <a:gd name="T4" fmla="*/ 266700 w 742950"/>
                    <a:gd name="T5" fmla="*/ 648514 h 449147"/>
                    <a:gd name="T6" fmla="*/ 285750 w 742950"/>
                    <a:gd name="T7" fmla="*/ 561554 h 449147"/>
                    <a:gd name="T8" fmla="*/ 352425 w 742950"/>
                    <a:gd name="T9" fmla="*/ 335462 h 449147"/>
                    <a:gd name="T10" fmla="*/ 438150 w 742950"/>
                    <a:gd name="T11" fmla="*/ 196328 h 449147"/>
                    <a:gd name="T12" fmla="*/ 542925 w 742950"/>
                    <a:gd name="T13" fmla="*/ 57195 h 449147"/>
                    <a:gd name="T14" fmla="*/ 666750 w 742950"/>
                    <a:gd name="T15" fmla="*/ 5020 h 449147"/>
                    <a:gd name="T16" fmla="*/ 742950 w 742950"/>
                    <a:gd name="T17" fmla="*/ 5020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sp>
            <p:nvSpPr>
              <p:cNvPr id="79" name="TextBox 125"/>
              <p:cNvSpPr txBox="1">
                <a:spLocks noChangeArrowheads="1"/>
              </p:cNvSpPr>
              <p:nvPr/>
            </p:nvSpPr>
            <p:spPr bwMode="auto">
              <a:xfrm>
                <a:off x="4116084" y="1629021"/>
                <a:ext cx="2353945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en-US" sz="1800" b="1" dirty="0">
                    <a:latin typeface="Arial" pitchFamily="34" charset="0"/>
                    <a:cs typeface="Arial" pitchFamily="34" charset="0"/>
                  </a:rPr>
                  <a:t>Quantitative molecular activity</a:t>
                </a:r>
              </a:p>
            </p:txBody>
          </p:sp>
          <p:sp>
            <p:nvSpPr>
              <p:cNvPr id="80" name="TextBox 128"/>
              <p:cNvSpPr txBox="1">
                <a:spLocks noChangeArrowheads="1"/>
              </p:cNvSpPr>
              <p:nvPr/>
            </p:nvSpPr>
            <p:spPr bwMode="auto">
              <a:xfrm>
                <a:off x="4325132" y="3925016"/>
                <a:ext cx="2034729" cy="64633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itchFamily="18" charset="0"/>
                  </a:defRPr>
                </a:lvl9pPr>
              </a:lstStyle>
              <a:p>
                <a:pPr algn="ctr" eaLnBrk="1" hangingPunct="1"/>
                <a:r>
                  <a:rPr lang="en-US" sz="1800" b="1">
                    <a:latin typeface="Arial" pitchFamily="34" charset="0"/>
                    <a:cs typeface="Arial" pitchFamily="34" charset="0"/>
                  </a:rPr>
                  <a:t>Phenotypic change</a:t>
                </a:r>
              </a:p>
            </p:txBody>
          </p:sp>
          <p:grpSp>
            <p:nvGrpSpPr>
              <p:cNvPr id="81" name="Group 154"/>
              <p:cNvGrpSpPr>
                <a:grpSpLocks/>
              </p:cNvGrpSpPr>
              <p:nvPr/>
            </p:nvGrpSpPr>
            <p:grpSpPr bwMode="auto">
              <a:xfrm flipV="1">
                <a:off x="4417385" y="4540230"/>
                <a:ext cx="1724108" cy="1369240"/>
                <a:chOff x="2661286" y="1187292"/>
                <a:chExt cx="1306808" cy="1137483"/>
              </a:xfrm>
            </p:grpSpPr>
            <p:sp>
              <p:nvSpPr>
                <p:cNvPr id="84" name="Rectangle 83"/>
                <p:cNvSpPr/>
                <p:nvPr/>
              </p:nvSpPr>
              <p:spPr bwMode="auto">
                <a:xfrm>
                  <a:off x="2661840" y="1187860"/>
                  <a:ext cx="1306284" cy="1136666"/>
                </a:xfrm>
                <a:prstGeom prst="rect">
                  <a:avLst/>
                </a:prstGeom>
                <a:noFill/>
                <a:ln w="28575" cap="flat" cmpd="sng" algn="ctr">
                  <a:solidFill>
                    <a:schemeClr val="bg2">
                      <a:lumMod val="40000"/>
                      <a:lumOff val="60000"/>
                    </a:schemeClr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extLst/>
              </p:spPr>
              <p:txBody>
                <a:bodyPr/>
                <a:lstStyle/>
                <a:p>
                  <a:pPr defTabSz="4964113">
                    <a:defRPr/>
                  </a:pPr>
                  <a:endParaRPr lang="en-US" sz="7200" b="1">
                    <a:latin typeface="Arial" charset="0"/>
                  </a:endParaRPr>
                </a:p>
              </p:txBody>
            </p:sp>
            <p:cxnSp>
              <p:nvCxnSpPr>
                <p:cNvPr id="85" name="Straight Arrow Connector 156"/>
                <p:cNvCxnSpPr>
                  <a:cxnSpLocks noChangeShapeType="1"/>
                </p:cNvCxnSpPr>
                <p:nvPr/>
              </p:nvCxnSpPr>
              <p:spPr bwMode="auto">
                <a:xfrm>
                  <a:off x="2889886" y="1368417"/>
                  <a:ext cx="918372" cy="0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86" name="Straight Arrow Connector 157"/>
                <p:cNvCxnSpPr>
                  <a:cxnSpLocks noChangeShapeType="1"/>
                </p:cNvCxnSpPr>
                <p:nvPr/>
              </p:nvCxnSpPr>
              <p:spPr bwMode="auto">
                <a:xfrm>
                  <a:off x="2889886" y="1363524"/>
                  <a:ext cx="0" cy="798436"/>
                </a:xfrm>
                <a:prstGeom prst="straightConnector1">
                  <a:avLst/>
                </a:prstGeom>
                <a:noFill/>
                <a:ln w="28575" algn="ctr">
                  <a:solidFill>
                    <a:schemeClr val="tx1"/>
                  </a:solidFill>
                  <a:round/>
                  <a:headEnd/>
                  <a:tailEnd type="arrow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87" name="Freeform 158"/>
                <p:cNvSpPr>
                  <a:spLocks/>
                </p:cNvSpPr>
                <p:nvPr/>
              </p:nvSpPr>
              <p:spPr bwMode="auto">
                <a:xfrm>
                  <a:off x="3031644" y="1618015"/>
                  <a:ext cx="677391" cy="333796"/>
                </a:xfrm>
                <a:custGeom>
                  <a:avLst/>
                  <a:gdLst>
                    <a:gd name="T0" fmla="*/ 0 w 742950"/>
                    <a:gd name="T1" fmla="*/ 180974 h 449147"/>
                    <a:gd name="T2" fmla="*/ 166048 w 742950"/>
                    <a:gd name="T3" fmla="*/ 180974 h 449147"/>
                    <a:gd name="T4" fmla="*/ 202145 w 742950"/>
                    <a:gd name="T5" fmla="*/ 145787 h 449147"/>
                    <a:gd name="T6" fmla="*/ 216584 w 742950"/>
                    <a:gd name="T7" fmla="*/ 126239 h 449147"/>
                    <a:gd name="T8" fmla="*/ 267121 w 742950"/>
                    <a:gd name="T9" fmla="*/ 75412 h 449147"/>
                    <a:gd name="T10" fmla="*/ 332095 w 742950"/>
                    <a:gd name="T11" fmla="*/ 44135 h 449147"/>
                    <a:gd name="T12" fmla="*/ 411509 w 742950"/>
                    <a:gd name="T13" fmla="*/ 12857 h 449147"/>
                    <a:gd name="T14" fmla="*/ 505362 w 742950"/>
                    <a:gd name="T15" fmla="*/ 1128 h 449147"/>
                    <a:gd name="T16" fmla="*/ 563118 w 742950"/>
                    <a:gd name="T17" fmla="*/ 1128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88" name="Freeform 159"/>
                <p:cNvSpPr>
                  <a:spLocks/>
                </p:cNvSpPr>
                <p:nvPr/>
              </p:nvSpPr>
              <p:spPr bwMode="auto">
                <a:xfrm>
                  <a:off x="3053693" y="1737921"/>
                  <a:ext cx="677391" cy="213890"/>
                </a:xfrm>
                <a:custGeom>
                  <a:avLst/>
                  <a:gdLst>
                    <a:gd name="T0" fmla="*/ 0 w 742950"/>
                    <a:gd name="T1" fmla="*/ 47615 h 449147"/>
                    <a:gd name="T2" fmla="*/ 166048 w 742950"/>
                    <a:gd name="T3" fmla="*/ 47615 h 449147"/>
                    <a:gd name="T4" fmla="*/ 202145 w 742950"/>
                    <a:gd name="T5" fmla="*/ 38357 h 449147"/>
                    <a:gd name="T6" fmla="*/ 216584 w 742950"/>
                    <a:gd name="T7" fmla="*/ 33214 h 449147"/>
                    <a:gd name="T8" fmla="*/ 267121 w 742950"/>
                    <a:gd name="T9" fmla="*/ 19841 h 449147"/>
                    <a:gd name="T10" fmla="*/ 332095 w 742950"/>
                    <a:gd name="T11" fmla="*/ 11612 h 449147"/>
                    <a:gd name="T12" fmla="*/ 411509 w 742950"/>
                    <a:gd name="T13" fmla="*/ 3383 h 449147"/>
                    <a:gd name="T14" fmla="*/ 505362 w 742950"/>
                    <a:gd name="T15" fmla="*/ 297 h 449147"/>
                    <a:gd name="T16" fmla="*/ 563118 w 742950"/>
                    <a:gd name="T17" fmla="*/ 297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89" name="Freeform 160"/>
                <p:cNvSpPr>
                  <a:spLocks/>
                </p:cNvSpPr>
                <p:nvPr/>
              </p:nvSpPr>
              <p:spPr bwMode="auto">
                <a:xfrm>
                  <a:off x="2977538" y="1714541"/>
                  <a:ext cx="742950" cy="224574"/>
                </a:xfrm>
                <a:custGeom>
                  <a:avLst/>
                  <a:gdLst>
                    <a:gd name="T0" fmla="*/ 0 w 742950"/>
                    <a:gd name="T1" fmla="*/ 55113 h 449147"/>
                    <a:gd name="T2" fmla="*/ 219075 w 742950"/>
                    <a:gd name="T3" fmla="*/ 55113 h 449147"/>
                    <a:gd name="T4" fmla="*/ 266700 w 742950"/>
                    <a:gd name="T5" fmla="*/ 44397 h 449147"/>
                    <a:gd name="T6" fmla="*/ 285750 w 742950"/>
                    <a:gd name="T7" fmla="*/ 38444 h 449147"/>
                    <a:gd name="T8" fmla="*/ 352425 w 742950"/>
                    <a:gd name="T9" fmla="*/ 22966 h 449147"/>
                    <a:gd name="T10" fmla="*/ 438150 w 742950"/>
                    <a:gd name="T11" fmla="*/ 13441 h 449147"/>
                    <a:gd name="T12" fmla="*/ 542925 w 742950"/>
                    <a:gd name="T13" fmla="*/ 3916 h 449147"/>
                    <a:gd name="T14" fmla="*/ 666750 w 742950"/>
                    <a:gd name="T15" fmla="*/ 344 h 449147"/>
                    <a:gd name="T16" fmla="*/ 742950 w 742950"/>
                    <a:gd name="T17" fmla="*/ 344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  <p:sp>
              <p:nvSpPr>
                <p:cNvPr id="90" name="Freeform 161"/>
                <p:cNvSpPr>
                  <a:spLocks/>
                </p:cNvSpPr>
                <p:nvPr/>
              </p:nvSpPr>
              <p:spPr bwMode="auto">
                <a:xfrm>
                  <a:off x="3031644" y="1543831"/>
                  <a:ext cx="677391" cy="407981"/>
                </a:xfrm>
                <a:custGeom>
                  <a:avLst/>
                  <a:gdLst>
                    <a:gd name="T0" fmla="*/ 0 w 742950"/>
                    <a:gd name="T1" fmla="*/ 330441 h 449147"/>
                    <a:gd name="T2" fmla="*/ 166048 w 742950"/>
                    <a:gd name="T3" fmla="*/ 330441 h 449147"/>
                    <a:gd name="T4" fmla="*/ 202145 w 742950"/>
                    <a:gd name="T5" fmla="*/ 266193 h 449147"/>
                    <a:gd name="T6" fmla="*/ 216584 w 742950"/>
                    <a:gd name="T7" fmla="*/ 230499 h 449147"/>
                    <a:gd name="T8" fmla="*/ 267121 w 742950"/>
                    <a:gd name="T9" fmla="*/ 137695 h 449147"/>
                    <a:gd name="T10" fmla="*/ 332095 w 742950"/>
                    <a:gd name="T11" fmla="*/ 80586 h 449147"/>
                    <a:gd name="T12" fmla="*/ 411509 w 742950"/>
                    <a:gd name="T13" fmla="*/ 23476 h 449147"/>
                    <a:gd name="T14" fmla="*/ 505362 w 742950"/>
                    <a:gd name="T15" fmla="*/ 2060 h 449147"/>
                    <a:gd name="T16" fmla="*/ 563118 w 742950"/>
                    <a:gd name="T17" fmla="*/ 2060 h 449147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0" t="0" r="r" b="b"/>
                  <a:pathLst>
                    <a:path w="742950" h="449147">
                      <a:moveTo>
                        <a:pt x="0" y="440899"/>
                      </a:moveTo>
                      <a:cubicBezTo>
                        <a:pt x="87312" y="448042"/>
                        <a:pt x="174625" y="455186"/>
                        <a:pt x="219075" y="440899"/>
                      </a:cubicBezTo>
                      <a:cubicBezTo>
                        <a:pt x="263525" y="426612"/>
                        <a:pt x="255588" y="377399"/>
                        <a:pt x="266700" y="355174"/>
                      </a:cubicBezTo>
                      <a:cubicBezTo>
                        <a:pt x="277812" y="332949"/>
                        <a:pt x="271463" y="336124"/>
                        <a:pt x="285750" y="307549"/>
                      </a:cubicBezTo>
                      <a:cubicBezTo>
                        <a:pt x="300037" y="278974"/>
                        <a:pt x="327025" y="217061"/>
                        <a:pt x="352425" y="183724"/>
                      </a:cubicBezTo>
                      <a:cubicBezTo>
                        <a:pt x="377825" y="150387"/>
                        <a:pt x="406400" y="132924"/>
                        <a:pt x="438150" y="107524"/>
                      </a:cubicBezTo>
                      <a:cubicBezTo>
                        <a:pt x="469900" y="82124"/>
                        <a:pt x="504825" y="48786"/>
                        <a:pt x="542925" y="31324"/>
                      </a:cubicBezTo>
                      <a:cubicBezTo>
                        <a:pt x="581025" y="13862"/>
                        <a:pt x="633413" y="7511"/>
                        <a:pt x="666750" y="2749"/>
                      </a:cubicBezTo>
                      <a:cubicBezTo>
                        <a:pt x="700087" y="-2013"/>
                        <a:pt x="721518" y="368"/>
                        <a:pt x="742950" y="2749"/>
                      </a:cubicBezTo>
                    </a:path>
                  </a:pathLst>
                </a:custGeom>
                <a:noFill/>
                <a:ln w="28575" cap="flat" cmpd="sng" algn="ctr">
                  <a:solidFill>
                    <a:srgbClr val="0070C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endParaRPr lang="en-US"/>
                </a:p>
              </p:txBody>
            </p:sp>
          </p:grpSp>
          <p:sp>
            <p:nvSpPr>
              <p:cNvPr id="82" name="Right Arrow 81"/>
              <p:cNvSpPr/>
              <p:nvPr/>
            </p:nvSpPr>
            <p:spPr bwMode="auto">
              <a:xfrm rot="1749638">
                <a:off x="3323127" y="3361161"/>
                <a:ext cx="810926" cy="214286"/>
              </a:xfrm>
              <a:prstGeom prst="rightArrow">
                <a:avLst/>
              </a:prstGeom>
              <a:solidFill>
                <a:schemeClr val="bg1">
                  <a:lumMod val="65000"/>
                </a:scheme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  <p:sp>
            <p:nvSpPr>
              <p:cNvPr id="83" name="Rectangle 82"/>
              <p:cNvSpPr/>
              <p:nvPr/>
            </p:nvSpPr>
            <p:spPr bwMode="auto">
              <a:xfrm>
                <a:off x="4257834" y="1529411"/>
                <a:ext cx="2020175" cy="4622233"/>
              </a:xfrm>
              <a:prstGeom prst="rect">
                <a:avLst/>
              </a:prstGeom>
              <a:noFill/>
              <a:ln w="28575" cap="flat" cmpd="sng" algn="ctr">
                <a:solidFill>
                  <a:schemeClr val="bg2">
                    <a:lumMod val="40000"/>
                    <a:lumOff val="60000"/>
                  </a:schemeClr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extLst/>
            </p:spPr>
            <p:txBody>
              <a:bodyPr/>
              <a:lstStyle/>
              <a:p>
                <a:pPr defTabSz="4964113">
                  <a:defRPr/>
                </a:pPr>
                <a:endParaRPr lang="en-US" sz="7200" b="1">
                  <a:latin typeface="Arial" charset="0"/>
                </a:endParaRPr>
              </a:p>
            </p:txBody>
          </p:sp>
        </p:grpSp>
      </p:grpSp>
      <p:sp>
        <p:nvSpPr>
          <p:cNvPr id="98" name="Text Box 2"/>
          <p:cNvSpPr txBox="1">
            <a:spLocks noChangeArrowheads="1"/>
          </p:cNvSpPr>
          <p:nvPr/>
        </p:nvSpPr>
        <p:spPr bwMode="auto">
          <a:xfrm>
            <a:off x="0" y="52268"/>
            <a:ext cx="937182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/>
            <a:r>
              <a:rPr lang="en-US" sz="2800" b="1" i="1" dirty="0">
                <a:latin typeface="Arial" pitchFamily="34" charset="0"/>
                <a:cs typeface="Arial" pitchFamily="34" charset="0"/>
              </a:rPr>
              <a:t>Correlative FRET I</a:t>
            </a:r>
            <a:r>
              <a:rPr lang="en-US" sz="2800" b="1" i="1" dirty="0" smtClean="0">
                <a:latin typeface="Arial" pitchFamily="34" charset="0"/>
                <a:cs typeface="Arial" pitchFamily="34" charset="0"/>
              </a:rPr>
              <a:t>maging Microscopy (CFIM)</a:t>
            </a:r>
            <a:endParaRPr lang="en-US" sz="2800" b="1" i="1" dirty="0"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1835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6153" y="44169"/>
            <a:ext cx="90230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Arial" pitchFamily="34" charset="0"/>
                <a:cs typeface="Arial" pitchFamily="34" charset="0"/>
              </a:rPr>
              <a:t>Diffusion Simulation and Single Cell Analysis</a:t>
            </a:r>
            <a:endParaRPr lang="en-US" sz="3200" b="1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92" y="658376"/>
            <a:ext cx="2840567" cy="2130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688975"/>
            <a:ext cx="2637367" cy="1978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0247" y="660539"/>
            <a:ext cx="2744653" cy="20584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877483" y="26347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Mesh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419600" y="2634734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u1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4873" y="2671658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u2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1" name="Picture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272" y="3197791"/>
            <a:ext cx="3194701" cy="239602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797389" y="5593817"/>
            <a:ext cx="22344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Temporal Variation 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 rot="16200000">
            <a:off x="-776279" y="4205829"/>
            <a:ext cx="20341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Spatial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Variasion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3" name="Picture 9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3598" y="3445911"/>
            <a:ext cx="2946404" cy="220980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3868413" y="5655714"/>
            <a:ext cx="21979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Estimated u_2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3211481"/>
            <a:ext cx="2931627" cy="2198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172200" y="5562603"/>
            <a:ext cx="27030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Difference between u_2 and estimated u_2</a:t>
            </a:r>
          </a:p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Axis 2000 </a:t>
            </a:r>
            <a:r>
              <a:rPr lang="en-US" sz="1800" dirty="0" err="1" smtClean="0">
                <a:latin typeface="Arial" pitchFamily="34" charset="0"/>
                <a:cs typeface="Arial" pitchFamily="34" charset="0"/>
              </a:rPr>
              <a:t>vs</a:t>
            </a:r>
            <a:r>
              <a:rPr lang="en-US" sz="1800" dirty="0" smtClean="0">
                <a:latin typeface="Arial" pitchFamily="34" charset="0"/>
                <a:cs typeface="Arial" pitchFamily="34" charset="0"/>
              </a:rPr>
              <a:t> 60000 for u’s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05800" y="466802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60000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8515350" y="2288569"/>
            <a:ext cx="41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8240973" y="3004066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1000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8240973" y="5178868"/>
            <a:ext cx="83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 smtClean="0">
                <a:latin typeface="Arial" pitchFamily="34" charset="0"/>
                <a:cs typeface="Arial" pitchFamily="34" charset="0"/>
              </a:rPr>
              <a:t>-1000</a:t>
            </a:r>
            <a:endParaRPr lang="en-US" sz="1800" dirty="0">
              <a:latin typeface="Arial" pitchFamily="34" charset="0"/>
              <a:cs typeface="Arial" pitchFamily="34" charset="0"/>
            </a:endParaRPr>
          </a:p>
        </p:txBody>
      </p:sp>
      <p:pic>
        <p:nvPicPr>
          <p:cNvPr id="1035" name="Picture 1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744670"/>
            <a:ext cx="1691273" cy="12684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" name="Straight Arrow Connector 10"/>
          <p:cNvCxnSpPr/>
          <p:nvPr/>
        </p:nvCxnSpPr>
        <p:spPr>
          <a:xfrm flipV="1">
            <a:off x="5334000" y="4880345"/>
            <a:ext cx="1290084" cy="1424762"/>
          </a:xfrm>
          <a:prstGeom prst="straightConnector1">
            <a:avLst/>
          </a:prstGeom>
          <a:ln w="508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511973" y="6305107"/>
            <a:ext cx="27399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Improved resolution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6312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466944" y="76200"/>
            <a:ext cx="8262938" cy="992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3200" b="1" i="1" dirty="0" smtClean="0"/>
              <a:t>Live Cell Imaging Provides Tremendous Amount of Dat</a:t>
            </a:r>
            <a:r>
              <a:rPr lang="en-US" sz="3200" b="1" i="1" dirty="0"/>
              <a:t>a</a:t>
            </a:r>
            <a:endParaRPr lang="en-US" sz="3200" b="1" dirty="0"/>
          </a:p>
        </p:txBody>
      </p:sp>
      <p:pic>
        <p:nvPicPr>
          <p:cNvPr id="13316" name="Picture 4" descr="http://www.genengnews.com/Media/images/Article/UGENWebsitepictures2010GEN15_Sep0110LippLiveCellImagingLifeTech_Live_HeLaCells923916477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" y="1439917"/>
            <a:ext cx="4786745" cy="4949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95" r="13963"/>
          <a:stretch/>
        </p:blipFill>
        <p:spPr>
          <a:xfrm>
            <a:off x="5522318" y="1439917"/>
            <a:ext cx="2807572" cy="2432428"/>
          </a:xfrm>
          <a:prstGeom prst="rect">
            <a:avLst/>
          </a:prstGeom>
        </p:spPr>
      </p:pic>
      <p:pic>
        <p:nvPicPr>
          <p:cNvPr id="7" name="hela_egf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522318" y="3951011"/>
            <a:ext cx="280757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19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266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36" descr="recovery_curv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80" t="5119" r="10800" b="10027"/>
          <a:stretch>
            <a:fillRect/>
          </a:stretch>
        </p:blipFill>
        <p:spPr bwMode="auto">
          <a:xfrm>
            <a:off x="6572250" y="1314847"/>
            <a:ext cx="1868091" cy="1541859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5599" name="Group 47"/>
          <p:cNvGrpSpPr>
            <a:grpSpLocks/>
          </p:cNvGrpSpPr>
          <p:nvPr/>
        </p:nvGrpSpPr>
        <p:grpSpPr bwMode="auto">
          <a:xfrm>
            <a:off x="38100" y="3436541"/>
            <a:ext cx="8750300" cy="2381249"/>
            <a:chOff x="96" y="8659"/>
            <a:chExt cx="22048" cy="6000"/>
          </a:xfrm>
        </p:grpSpPr>
        <p:sp>
          <p:nvSpPr>
            <p:cNvPr id="13334" name="Text Box 4"/>
            <p:cNvSpPr txBox="1">
              <a:spLocks noChangeArrowheads="1"/>
            </p:cNvSpPr>
            <p:nvPr/>
          </p:nvSpPr>
          <p:spPr bwMode="auto">
            <a:xfrm>
              <a:off x="15408" y="8659"/>
              <a:ext cx="52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D</a:t>
              </a:r>
            </a:p>
          </p:txBody>
        </p:sp>
        <p:sp>
          <p:nvSpPr>
            <p:cNvPr id="13335" name="Text Box 5"/>
            <p:cNvSpPr txBox="1">
              <a:spLocks noChangeArrowheads="1"/>
            </p:cNvSpPr>
            <p:nvPr/>
          </p:nvSpPr>
          <p:spPr bwMode="auto">
            <a:xfrm>
              <a:off x="13920" y="9303"/>
              <a:ext cx="52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1</a:t>
              </a:r>
            </a:p>
          </p:txBody>
        </p:sp>
        <p:sp>
          <p:nvSpPr>
            <p:cNvPr id="13336" name="Text Box 6"/>
            <p:cNvSpPr txBox="1">
              <a:spLocks noChangeArrowheads="1"/>
            </p:cNvSpPr>
            <p:nvPr/>
          </p:nvSpPr>
          <p:spPr bwMode="auto">
            <a:xfrm>
              <a:off x="13999" y="12299"/>
              <a:ext cx="1673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0.45</a:t>
              </a:r>
            </a:p>
          </p:txBody>
        </p:sp>
        <p:sp>
          <p:nvSpPr>
            <p:cNvPr id="13337" name="Text Box 7"/>
            <p:cNvSpPr txBox="1">
              <a:spLocks noChangeArrowheads="1"/>
            </p:cNvSpPr>
            <p:nvPr/>
          </p:nvSpPr>
          <p:spPr bwMode="auto">
            <a:xfrm>
              <a:off x="1673" y="12519"/>
              <a:ext cx="1920" cy="162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0 min</a:t>
              </a:r>
            </a:p>
          </p:txBody>
        </p:sp>
        <p:sp>
          <p:nvSpPr>
            <p:cNvPr id="13338" name="Text Box 8"/>
            <p:cNvSpPr txBox="1">
              <a:spLocks noChangeArrowheads="1"/>
            </p:cNvSpPr>
            <p:nvPr/>
          </p:nvSpPr>
          <p:spPr bwMode="auto">
            <a:xfrm>
              <a:off x="9408" y="12510"/>
              <a:ext cx="360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Simulation</a:t>
              </a:r>
            </a:p>
          </p:txBody>
        </p:sp>
        <p:sp>
          <p:nvSpPr>
            <p:cNvPr id="13339" name="Text Box 9"/>
            <p:cNvSpPr txBox="1">
              <a:spLocks noChangeArrowheads="1"/>
            </p:cNvSpPr>
            <p:nvPr/>
          </p:nvSpPr>
          <p:spPr bwMode="auto">
            <a:xfrm>
              <a:off x="5136" y="12519"/>
              <a:ext cx="384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Experiment</a:t>
              </a:r>
            </a:p>
          </p:txBody>
        </p:sp>
        <p:sp>
          <p:nvSpPr>
            <p:cNvPr id="13340" name="Text Box 10"/>
            <p:cNvSpPr txBox="1">
              <a:spLocks noChangeArrowheads="1"/>
            </p:cNvSpPr>
            <p:nvPr/>
          </p:nvSpPr>
          <p:spPr bwMode="auto">
            <a:xfrm>
              <a:off x="7776" y="13728"/>
              <a:ext cx="216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1 min</a:t>
              </a:r>
            </a:p>
          </p:txBody>
        </p:sp>
        <p:sp>
          <p:nvSpPr>
            <p:cNvPr id="13341" name="Line 11"/>
            <p:cNvSpPr>
              <a:spLocks noChangeShapeType="1"/>
            </p:cNvSpPr>
            <p:nvPr/>
          </p:nvSpPr>
          <p:spPr bwMode="auto">
            <a:xfrm>
              <a:off x="7008" y="13344"/>
              <a:ext cx="0" cy="4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2" name="Line 12"/>
            <p:cNvSpPr>
              <a:spLocks noChangeShapeType="1"/>
            </p:cNvSpPr>
            <p:nvPr/>
          </p:nvSpPr>
          <p:spPr bwMode="auto">
            <a:xfrm>
              <a:off x="7008" y="13729"/>
              <a:ext cx="3648" cy="0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3343" name="Line 13"/>
            <p:cNvSpPr>
              <a:spLocks noChangeShapeType="1"/>
            </p:cNvSpPr>
            <p:nvPr/>
          </p:nvSpPr>
          <p:spPr bwMode="auto">
            <a:xfrm>
              <a:off x="10656" y="13344"/>
              <a:ext cx="0" cy="432"/>
            </a:xfrm>
            <a:prstGeom prst="line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13344" name="Picture 14" descr="u_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4027" t="6482" r="11784" b="8333"/>
            <a:stretch>
              <a:fillRect/>
            </a:stretch>
          </p:blipFill>
          <p:spPr bwMode="auto">
            <a:xfrm>
              <a:off x="13519" y="9419"/>
              <a:ext cx="463" cy="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5" name="Picture 15" descr="u_1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6944" r="25000" b="13889"/>
            <a:stretch>
              <a:fillRect/>
            </a:stretch>
          </p:blipFill>
          <p:spPr bwMode="auto">
            <a:xfrm>
              <a:off x="480" y="9477"/>
              <a:ext cx="4273" cy="31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6" name="Picture 16" descr="u_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6944" r="25000" b="15277"/>
            <a:stretch>
              <a:fillRect/>
            </a:stretch>
          </p:blipFill>
          <p:spPr bwMode="auto">
            <a:xfrm>
              <a:off x="4800" y="9435"/>
              <a:ext cx="4272" cy="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47" name="Picture 17" descr="est_u_7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3542" t="6944" r="25000" b="15277"/>
            <a:stretch>
              <a:fillRect/>
            </a:stretch>
          </p:blipFill>
          <p:spPr bwMode="auto">
            <a:xfrm>
              <a:off x="9072" y="9387"/>
              <a:ext cx="4272" cy="3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48" name="Text Box 18"/>
            <p:cNvSpPr txBox="1">
              <a:spLocks noChangeArrowheads="1"/>
            </p:cNvSpPr>
            <p:nvPr/>
          </p:nvSpPr>
          <p:spPr bwMode="auto">
            <a:xfrm>
              <a:off x="96" y="8737"/>
              <a:ext cx="528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C</a:t>
              </a:r>
            </a:p>
          </p:txBody>
        </p:sp>
        <p:pic>
          <p:nvPicPr>
            <p:cNvPr id="13349" name="Picture 19" descr="dtKu_vs_Mdu_1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712" t="5650" r="16101" b="10735"/>
            <a:stretch>
              <a:fillRect/>
            </a:stretch>
          </p:blipFill>
          <p:spPr bwMode="auto">
            <a:xfrm>
              <a:off x="17376" y="9561"/>
              <a:ext cx="4032" cy="35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350" name="Text Box 20"/>
            <p:cNvSpPr txBox="1">
              <a:spLocks noChangeArrowheads="1"/>
            </p:cNvSpPr>
            <p:nvPr/>
          </p:nvSpPr>
          <p:spPr bwMode="auto">
            <a:xfrm>
              <a:off x="20208" y="12969"/>
              <a:ext cx="193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4e-3</a:t>
              </a:r>
            </a:p>
          </p:txBody>
        </p:sp>
        <p:sp>
          <p:nvSpPr>
            <p:cNvPr id="13351" name="Text Box 21"/>
            <p:cNvSpPr txBox="1">
              <a:spLocks noChangeArrowheads="1"/>
            </p:cNvSpPr>
            <p:nvPr/>
          </p:nvSpPr>
          <p:spPr bwMode="auto">
            <a:xfrm>
              <a:off x="16704" y="10925"/>
              <a:ext cx="57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3352" name="Text Box 22"/>
            <p:cNvSpPr txBox="1">
              <a:spLocks noChangeArrowheads="1"/>
            </p:cNvSpPr>
            <p:nvPr/>
          </p:nvSpPr>
          <p:spPr bwMode="auto">
            <a:xfrm>
              <a:off x="16704" y="12978"/>
              <a:ext cx="1920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-4e-3</a:t>
              </a:r>
            </a:p>
          </p:txBody>
        </p:sp>
        <p:sp>
          <p:nvSpPr>
            <p:cNvPr id="13353" name="Text Box 23"/>
            <p:cNvSpPr txBox="1">
              <a:spLocks noChangeArrowheads="1"/>
            </p:cNvSpPr>
            <p:nvPr/>
          </p:nvSpPr>
          <p:spPr bwMode="auto">
            <a:xfrm rot="16263943">
              <a:off x="15442" y="11001"/>
              <a:ext cx="2274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>
                  <a:solidFill>
                    <a:srgbClr val="000000"/>
                  </a:solidFill>
                </a:rPr>
                <a:t>WDLC</a:t>
              </a:r>
            </a:p>
          </p:txBody>
        </p:sp>
        <p:sp>
          <p:nvSpPr>
            <p:cNvPr id="13354" name="Text Box 24"/>
            <p:cNvSpPr txBox="1">
              <a:spLocks noChangeArrowheads="1"/>
            </p:cNvSpPr>
            <p:nvPr/>
          </p:nvSpPr>
          <p:spPr bwMode="auto">
            <a:xfrm>
              <a:off x="18912" y="12969"/>
              <a:ext cx="432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>
                  <a:solidFill>
                    <a:srgbClr val="000000"/>
                  </a:solidFill>
                </a:rPr>
                <a:t>0</a:t>
              </a:r>
            </a:p>
          </p:txBody>
        </p:sp>
        <p:sp>
          <p:nvSpPr>
            <p:cNvPr id="13355" name="Text Box 25"/>
            <p:cNvSpPr txBox="1">
              <a:spLocks noChangeArrowheads="1"/>
            </p:cNvSpPr>
            <p:nvPr/>
          </p:nvSpPr>
          <p:spPr bwMode="auto">
            <a:xfrm>
              <a:off x="15936" y="9369"/>
              <a:ext cx="1752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50000"/>
                </a:spcBef>
              </a:pPr>
              <a:r>
                <a:rPr lang="en-US" sz="1800" dirty="0">
                  <a:solidFill>
                    <a:srgbClr val="000000"/>
                  </a:solidFill>
                </a:rPr>
                <a:t>0.04</a:t>
              </a:r>
            </a:p>
          </p:txBody>
        </p:sp>
        <p:sp>
          <p:nvSpPr>
            <p:cNvPr id="13356" name="Text Box 26"/>
            <p:cNvSpPr txBox="1">
              <a:spLocks noChangeArrowheads="1"/>
            </p:cNvSpPr>
            <p:nvPr/>
          </p:nvSpPr>
          <p:spPr bwMode="auto">
            <a:xfrm>
              <a:off x="18384" y="13525"/>
              <a:ext cx="2736" cy="9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1pPr>
              <a:lvl2pPr marL="742950" indent="-28575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2pPr>
              <a:lvl3pPr marL="11430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3pPr>
              <a:lvl4pPr marL="16002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4pPr>
              <a:lvl5pPr marL="2057400" indent="-228600" eaLnBrk="0" hangingPunct="0">
                <a:defRPr sz="7200">
                  <a:solidFill>
                    <a:srgbClr val="FFFF66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7200">
                  <a:solidFill>
                    <a:srgbClr val="FFFF66"/>
                  </a:solidFill>
                  <a:latin typeface="Arial" charset="0"/>
                </a:defRPr>
              </a:lvl9pPr>
            </a:lstStyle>
            <a:p>
              <a:pPr algn="ctr" eaLnBrk="1" hangingPunct="1">
                <a:spcBef>
                  <a:spcPct val="50000"/>
                </a:spcBef>
              </a:pPr>
              <a:r>
                <a:rPr lang="en-US" sz="1800" b="1" dirty="0">
                  <a:solidFill>
                    <a:srgbClr val="000000"/>
                  </a:solidFill>
                </a:rPr>
                <a:t>WCCT</a:t>
              </a:r>
            </a:p>
          </p:txBody>
        </p:sp>
      </p:grpSp>
      <p:pic>
        <p:nvPicPr>
          <p:cNvPr id="13316" name="Picture 27" descr="im_031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08" t="20833" r="32773" b="33333"/>
          <a:stretch>
            <a:fillRect/>
          </a:stretch>
        </p:blipFill>
        <p:spPr bwMode="auto">
          <a:xfrm>
            <a:off x="1999060" y="1561703"/>
            <a:ext cx="1962150" cy="135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7" name="Picture 28" descr="im_030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5" t="13889" r="16667" b="20833"/>
          <a:stretch>
            <a:fillRect/>
          </a:stretch>
        </p:blipFill>
        <p:spPr bwMode="auto">
          <a:xfrm>
            <a:off x="132159" y="1561703"/>
            <a:ext cx="1885950" cy="135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8" name="Picture 29" descr="im_037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26" t="22002" r="33128" b="33336"/>
          <a:stretch>
            <a:fillRect/>
          </a:stretch>
        </p:blipFill>
        <p:spPr bwMode="auto">
          <a:xfrm>
            <a:off x="3960416" y="1564084"/>
            <a:ext cx="1733153" cy="13505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9" name="Text Box 30"/>
          <p:cNvSpPr txBox="1">
            <a:spLocks noChangeArrowheads="1"/>
          </p:cNvSpPr>
          <p:nvPr/>
        </p:nvSpPr>
        <p:spPr bwMode="auto">
          <a:xfrm>
            <a:off x="0" y="1131094"/>
            <a:ext cx="246460" cy="3583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200" b="1">
                <a:solidFill>
                  <a:srgbClr val="000000"/>
                </a:solidFill>
              </a:rPr>
              <a:t>A</a:t>
            </a:r>
          </a:p>
        </p:txBody>
      </p:sp>
      <p:sp>
        <p:nvSpPr>
          <p:cNvPr id="13320" name="Text Box 32"/>
          <p:cNvSpPr txBox="1">
            <a:spLocks noChangeArrowheads="1"/>
          </p:cNvSpPr>
          <p:nvPr/>
        </p:nvSpPr>
        <p:spPr bwMode="auto">
          <a:xfrm>
            <a:off x="4991100" y="1543050"/>
            <a:ext cx="72390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1 min</a:t>
            </a:r>
          </a:p>
        </p:txBody>
      </p:sp>
      <p:sp>
        <p:nvSpPr>
          <p:cNvPr id="13321" name="Text Box 33"/>
          <p:cNvSpPr txBox="1">
            <a:spLocks noChangeArrowheads="1"/>
          </p:cNvSpPr>
          <p:nvPr/>
        </p:nvSpPr>
        <p:spPr bwMode="auto">
          <a:xfrm>
            <a:off x="3237310" y="1543050"/>
            <a:ext cx="78105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0 min</a:t>
            </a:r>
          </a:p>
        </p:txBody>
      </p:sp>
      <p:sp>
        <p:nvSpPr>
          <p:cNvPr id="13322" name="Line 34"/>
          <p:cNvSpPr>
            <a:spLocks noChangeShapeType="1"/>
          </p:cNvSpPr>
          <p:nvPr/>
        </p:nvSpPr>
        <p:spPr bwMode="auto">
          <a:xfrm>
            <a:off x="2018109" y="1215033"/>
            <a:ext cx="1" cy="328017"/>
          </a:xfrm>
          <a:prstGeom prst="line">
            <a:avLst/>
          </a:prstGeom>
          <a:noFill/>
          <a:ln w="50800">
            <a:solidFill>
              <a:srgbClr val="000000"/>
            </a:solidFill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/>
          <a:lstStyle/>
          <a:p>
            <a:endParaRPr lang="en-US"/>
          </a:p>
        </p:txBody>
      </p:sp>
      <p:sp>
        <p:nvSpPr>
          <p:cNvPr id="13323" name="Text Box 35"/>
          <p:cNvSpPr txBox="1">
            <a:spLocks noChangeArrowheads="1"/>
          </p:cNvSpPr>
          <p:nvPr/>
        </p:nvSpPr>
        <p:spPr bwMode="auto">
          <a:xfrm>
            <a:off x="1256110" y="927100"/>
            <a:ext cx="160020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dirty="0">
                <a:solidFill>
                  <a:srgbClr val="000000"/>
                </a:solidFill>
              </a:rPr>
              <a:t>photobleach</a:t>
            </a:r>
          </a:p>
        </p:txBody>
      </p:sp>
      <p:sp>
        <p:nvSpPr>
          <p:cNvPr id="13324" name="Text Box 37"/>
          <p:cNvSpPr txBox="1">
            <a:spLocks noChangeArrowheads="1"/>
          </p:cNvSpPr>
          <p:nvPr/>
        </p:nvSpPr>
        <p:spPr bwMode="auto">
          <a:xfrm>
            <a:off x="6572250" y="2838450"/>
            <a:ext cx="2095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 dirty="0">
                <a:solidFill>
                  <a:srgbClr val="000000"/>
                </a:solidFill>
              </a:rPr>
              <a:t>0</a:t>
            </a:r>
          </a:p>
        </p:txBody>
      </p:sp>
      <p:sp>
        <p:nvSpPr>
          <p:cNvPr id="13325" name="Text Box 38"/>
          <p:cNvSpPr txBox="1">
            <a:spLocks noChangeArrowheads="1"/>
          </p:cNvSpPr>
          <p:nvPr/>
        </p:nvSpPr>
        <p:spPr bwMode="auto">
          <a:xfrm>
            <a:off x="8229600" y="2819400"/>
            <a:ext cx="4000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</a:rPr>
              <a:t>30</a:t>
            </a:r>
            <a:r>
              <a:rPr lang="en-US" sz="1800" b="1">
                <a:solidFill>
                  <a:srgbClr val="000000"/>
                </a:solidFill>
              </a:rPr>
              <a:t> </a:t>
            </a:r>
          </a:p>
        </p:txBody>
      </p:sp>
      <p:sp>
        <p:nvSpPr>
          <p:cNvPr id="13326" name="Text Box 39"/>
          <p:cNvSpPr txBox="1">
            <a:spLocks noChangeArrowheads="1"/>
          </p:cNvSpPr>
          <p:nvPr/>
        </p:nvSpPr>
        <p:spPr bwMode="auto">
          <a:xfrm>
            <a:off x="6858000" y="2819400"/>
            <a:ext cx="1524000" cy="3278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>
                <a:solidFill>
                  <a:srgbClr val="000000"/>
                </a:solidFill>
              </a:rPr>
              <a:t>Time (min)</a:t>
            </a:r>
          </a:p>
        </p:txBody>
      </p:sp>
      <p:sp>
        <p:nvSpPr>
          <p:cNvPr id="13327" name="Text Box 40"/>
          <p:cNvSpPr txBox="1">
            <a:spLocks noChangeArrowheads="1"/>
          </p:cNvSpPr>
          <p:nvPr/>
        </p:nvSpPr>
        <p:spPr bwMode="auto">
          <a:xfrm>
            <a:off x="6400800" y="1127919"/>
            <a:ext cx="2095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</a:rPr>
              <a:t>1</a:t>
            </a:r>
          </a:p>
        </p:txBody>
      </p:sp>
      <p:sp>
        <p:nvSpPr>
          <p:cNvPr id="13328" name="Text Box 41"/>
          <p:cNvSpPr txBox="1">
            <a:spLocks noChangeArrowheads="1"/>
          </p:cNvSpPr>
          <p:nvPr/>
        </p:nvSpPr>
        <p:spPr bwMode="auto">
          <a:xfrm>
            <a:off x="6115050" y="2709069"/>
            <a:ext cx="628650" cy="3000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0000"/>
                </a:solidFill>
              </a:rPr>
              <a:t>0.55</a:t>
            </a:r>
          </a:p>
        </p:txBody>
      </p:sp>
      <p:sp>
        <p:nvSpPr>
          <p:cNvPr id="13329" name="Text Box 42"/>
          <p:cNvSpPr txBox="1">
            <a:spLocks noChangeArrowheads="1"/>
          </p:cNvSpPr>
          <p:nvPr/>
        </p:nvSpPr>
        <p:spPr bwMode="auto">
          <a:xfrm>
            <a:off x="6000750" y="1090216"/>
            <a:ext cx="209550" cy="3616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200" b="1">
                <a:solidFill>
                  <a:srgbClr val="000000"/>
                </a:solidFill>
              </a:rPr>
              <a:t>B</a:t>
            </a:r>
          </a:p>
        </p:txBody>
      </p:sp>
      <p:sp>
        <p:nvSpPr>
          <p:cNvPr id="13330" name="Text Box 43"/>
          <p:cNvSpPr txBox="1">
            <a:spLocks noChangeArrowheads="1"/>
          </p:cNvSpPr>
          <p:nvPr/>
        </p:nvSpPr>
        <p:spPr bwMode="auto">
          <a:xfrm rot="16156131">
            <a:off x="5417741" y="1779191"/>
            <a:ext cx="1524000" cy="6326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algn="ctr" eaLnBrk="1" hangingPunct="1">
              <a:spcBef>
                <a:spcPct val="50000"/>
              </a:spcBef>
            </a:pPr>
            <a:r>
              <a:rPr lang="en-US" sz="2000" b="1">
                <a:solidFill>
                  <a:srgbClr val="000000"/>
                </a:solidFill>
              </a:rPr>
              <a:t>Normalized Intensity</a:t>
            </a:r>
          </a:p>
        </p:txBody>
      </p:sp>
      <p:sp>
        <p:nvSpPr>
          <p:cNvPr id="13331" name="Line 44"/>
          <p:cNvSpPr>
            <a:spLocks noChangeShapeType="1"/>
          </p:cNvSpPr>
          <p:nvPr/>
        </p:nvSpPr>
        <p:spPr bwMode="auto">
          <a:xfrm>
            <a:off x="5199460" y="2861072"/>
            <a:ext cx="419100" cy="0"/>
          </a:xfrm>
          <a:prstGeom prst="line">
            <a:avLst/>
          </a:prstGeom>
          <a:noFill/>
          <a:ln w="2540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/>
          <a:lstStyle/>
          <a:p>
            <a:endParaRPr lang="en-US"/>
          </a:p>
        </p:txBody>
      </p:sp>
      <p:sp>
        <p:nvSpPr>
          <p:cNvPr id="13332" name="Text Box 45"/>
          <p:cNvSpPr txBox="1">
            <a:spLocks noChangeArrowheads="1"/>
          </p:cNvSpPr>
          <p:nvPr/>
        </p:nvSpPr>
        <p:spPr bwMode="auto">
          <a:xfrm>
            <a:off x="5094685" y="2529284"/>
            <a:ext cx="628650" cy="328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22860" tIns="11430" rIns="22860" bIns="11430">
            <a:spAutoFit/>
          </a:bodyPr>
          <a:lstStyle>
            <a:lvl1pPr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dirty="0">
                <a:solidFill>
                  <a:schemeClr val="bg1"/>
                </a:solidFill>
              </a:rPr>
              <a:t>4 </a:t>
            </a:r>
            <a:r>
              <a:rPr lang="en-US" sz="2000" dirty="0">
                <a:solidFill>
                  <a:schemeClr val="bg1"/>
                </a:solidFill>
                <a:latin typeface="Symbol" pitchFamily="18" charset="2"/>
              </a:rPr>
              <a:t>m</a:t>
            </a:r>
            <a:r>
              <a:rPr lang="en-US" sz="2000" dirty="0">
                <a:solidFill>
                  <a:schemeClr val="bg1"/>
                </a:solidFill>
              </a:rPr>
              <a:t>m</a:t>
            </a:r>
          </a:p>
        </p:txBody>
      </p:sp>
      <p:sp>
        <p:nvSpPr>
          <p:cNvPr id="13333" name="Rectangle 46"/>
          <p:cNvSpPr>
            <a:spLocks noChangeArrowheads="1"/>
          </p:cNvSpPr>
          <p:nvPr/>
        </p:nvSpPr>
        <p:spPr bwMode="auto">
          <a:xfrm>
            <a:off x="0" y="152400"/>
            <a:ext cx="8788400" cy="781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altLang="zh-CN" sz="2800" b="1" i="1">
                <a:solidFill>
                  <a:srgbClr val="000000"/>
                </a:solidFill>
                <a:latin typeface="Helvetica" pitchFamily="34" charset="0"/>
                <a:ea typeface="SimSun" pitchFamily="2" charset="-122"/>
              </a:rPr>
              <a:t>Comparison of Experimental and Simulated Results Biosensor Targeted at Lipid Rafts</a:t>
            </a:r>
            <a:endParaRPr lang="en-US" sz="2800" b="1" i="1">
              <a:solidFill>
                <a:srgbClr val="000000"/>
              </a:solidFill>
              <a:latin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0393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ChangeArrowheads="1"/>
          </p:cNvSpPr>
          <p:nvPr/>
        </p:nvSpPr>
        <p:spPr bwMode="auto">
          <a:xfrm>
            <a:off x="146050" y="114300"/>
            <a:ext cx="878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endParaRPr lang="en-US" sz="2400" b="1" i="1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107950" y="17462"/>
            <a:ext cx="8788400" cy="60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altLang="zh-CN" sz="2800" b="1" i="1" dirty="0">
                <a:solidFill>
                  <a:srgbClr val="000000"/>
                </a:solidFill>
                <a:latin typeface="Helvetica" pitchFamily="34" charset="0"/>
                <a:ea typeface="SimSun" pitchFamily="2" charset="-122"/>
              </a:rPr>
              <a:t>Subtraction of Diffusion in FRET Imaging</a:t>
            </a:r>
            <a:endParaRPr lang="en-US" sz="2800" b="1" i="1" dirty="0">
              <a:solidFill>
                <a:srgbClr val="000000"/>
              </a:solidFill>
              <a:latin typeface="Helvetica" pitchFamily="34" charset="0"/>
            </a:endParaRPr>
          </a:p>
        </p:txBody>
      </p:sp>
      <p:sp>
        <p:nvSpPr>
          <p:cNvPr id="17412" name="Text Box 4"/>
          <p:cNvSpPr txBox="1">
            <a:spLocks noChangeArrowheads="1"/>
          </p:cNvSpPr>
          <p:nvPr/>
        </p:nvSpPr>
        <p:spPr bwMode="auto">
          <a:xfrm>
            <a:off x="4473247" y="6373813"/>
            <a:ext cx="4591050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 lIns="91440" tIns="45720" rIns="91440" bIns="45720">
            <a:spAutoFit/>
          </a:bodyPr>
          <a:lstStyle>
            <a:lvl1pPr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1pPr>
            <a:lvl2pPr marL="742950" indent="-28575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2pPr>
            <a:lvl3pPr marL="1143000" indent="-22860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3pPr>
            <a:lvl4pPr marL="1600200" indent="-22860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4pPr>
            <a:lvl5pPr marL="2057400" indent="-228600" defTabSz="3657600" eaLnBrk="0" hangingPunct="0">
              <a:defRPr sz="7200">
                <a:solidFill>
                  <a:srgbClr val="FFFF66"/>
                </a:solidFill>
                <a:latin typeface="Arial" charset="0"/>
              </a:defRPr>
            </a:lvl5pPr>
            <a:lvl6pPr marL="25146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6pPr>
            <a:lvl7pPr marL="29718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7pPr>
            <a:lvl8pPr marL="34290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8pPr>
            <a:lvl9pPr marL="3886200" indent="-228600" defTabSz="3657600" eaLnBrk="0" fontAlgn="base" hangingPunct="0">
              <a:spcBef>
                <a:spcPct val="0"/>
              </a:spcBef>
              <a:spcAft>
                <a:spcPct val="0"/>
              </a:spcAft>
              <a:defRPr sz="7200">
                <a:solidFill>
                  <a:srgbClr val="FFFF66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Lu S., et al. </a:t>
            </a:r>
            <a:r>
              <a:rPr lang="en-US" sz="1600" b="1" dirty="0" err="1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PLoS</a:t>
            </a:r>
            <a:r>
              <a:rPr lang="en-US" sz="1600" b="1" dirty="0">
                <a:solidFill>
                  <a:schemeClr val="bg1">
                    <a:lumMod val="50000"/>
                  </a:schemeClr>
                </a:solidFill>
                <a:latin typeface="Times New Roman" pitchFamily="18" charset="0"/>
              </a:rPr>
              <a:t> Computational Biology, 2008</a:t>
            </a:r>
          </a:p>
        </p:txBody>
      </p:sp>
      <p:pic>
        <p:nvPicPr>
          <p:cNvPr id="2" name="plos_subtract_diffusion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16088" y="0"/>
            <a:ext cx="57118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6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1193800" y="546100"/>
            <a:ext cx="651192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sz="2800" b="1" i="1" dirty="0" smtClean="0">
                <a:solidFill>
                  <a:srgbClr val="000000"/>
                </a:solidFill>
                <a:latin typeface="Helvetica" pitchFamily="34" charset="0"/>
              </a:rPr>
              <a:t>Map a Cell to a Unit Disk</a:t>
            </a:r>
            <a:endParaRPr lang="en-US" sz="2800" b="1" i="1" dirty="0">
              <a:solidFill>
                <a:srgbClr val="000000"/>
              </a:solidFill>
              <a:latin typeface="Helvetica" pitchFamily="34" charset="0"/>
            </a:endParaRPr>
          </a:p>
        </p:txBody>
      </p:sp>
      <p:pic>
        <p:nvPicPr>
          <p:cNvPr id="2" name="cell_mapped_to_disk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143000"/>
            <a:ext cx="9144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0768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3"/>
          <p:cNvSpPr>
            <a:spLocks noChangeArrowheads="1"/>
          </p:cNvSpPr>
          <p:nvPr/>
        </p:nvSpPr>
        <p:spPr bwMode="auto">
          <a:xfrm>
            <a:off x="1193800" y="546100"/>
            <a:ext cx="6511925" cy="658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lIns="91440" tIns="45720" rIns="91440" bIns="45720" anchor="ctr"/>
          <a:lstStyle/>
          <a:p>
            <a:pPr algn="ctr"/>
            <a:r>
              <a:rPr lang="en-US" sz="2800" b="1" i="1" dirty="0">
                <a:solidFill>
                  <a:srgbClr val="000000"/>
                </a:solidFill>
                <a:latin typeface="Helvetica" pitchFamily="34" charset="0"/>
              </a:rPr>
              <a:t>ROIs Tracked  in a Migrating Cell</a:t>
            </a:r>
          </a:p>
        </p:txBody>
      </p:sp>
      <p:pic>
        <p:nvPicPr>
          <p:cNvPr id="2" name="Track_ROIs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33600" y="1384005"/>
            <a:ext cx="4876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0351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Other Useful functions/features</a:t>
            </a:r>
            <a:endParaRPr lang="en-US" sz="3200" b="1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3404" y="1148314"/>
            <a:ext cx="852731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Image File Management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Openly available at </a:t>
            </a:r>
            <a:r>
              <a:rPr lang="en-US" b="1" dirty="0" err="1" smtClean="0">
                <a:latin typeface="+mn-lt"/>
              </a:rPr>
              <a:t>google</a:t>
            </a:r>
            <a:r>
              <a:rPr lang="en-US" b="1" dirty="0">
                <a:latin typeface="+mn-lt"/>
              </a:rPr>
              <a:t> code: </a:t>
            </a:r>
            <a:r>
              <a:rPr lang="en-US" b="1" dirty="0">
                <a:latin typeface="+mn-lt"/>
                <a:hlinkClick r:id="rId2"/>
              </a:rPr>
              <a:t>https://code.google.com/p/fluocell</a:t>
            </a:r>
            <a:r>
              <a:rPr lang="en-US" b="1" dirty="0" smtClean="0">
                <a:latin typeface="+mn-lt"/>
                <a:hlinkClick r:id="rId2"/>
              </a:rPr>
              <a:t>/</a:t>
            </a:r>
            <a:endParaRPr lang="en-US" b="1" dirty="0" smtClean="0">
              <a:latin typeface="+mn-lt"/>
            </a:endParaRPr>
          </a:p>
          <a:p>
            <a:pPr lvl="1"/>
            <a:r>
              <a:rPr lang="en-US" b="1" dirty="0">
                <a:latin typeface="+mn-lt"/>
                <a:hlinkClick r:id="rId3"/>
              </a:rPr>
              <a:t>http://fluocell.blogspot.com</a:t>
            </a:r>
            <a:r>
              <a:rPr lang="en-US" b="1" dirty="0" smtClean="0">
                <a:latin typeface="+mn-lt"/>
                <a:hlinkClick r:id="rId3"/>
              </a:rPr>
              <a:t>/</a:t>
            </a:r>
            <a:r>
              <a:rPr lang="en-US" b="1" dirty="0" smtClean="0">
                <a:latin typeface="+mn-lt"/>
              </a:rPr>
              <a:t> </a:t>
            </a:r>
          </a:p>
          <a:p>
            <a:pPr lvl="1"/>
            <a:r>
              <a:rPr lang="en-US" b="1" dirty="0" smtClean="0">
                <a:latin typeface="+mn-lt"/>
                <a:hlinkClick r:id="rId4"/>
              </a:rPr>
              <a:t>Kathy Lu : kalu@ucsd.edu</a:t>
            </a:r>
            <a:r>
              <a:rPr lang="en-US" b="1" dirty="0" smtClean="0">
                <a:latin typeface="+mn-lt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Fluocel_4.2 coming up!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06325" y="4059855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Future Developments</a:t>
            </a:r>
            <a:endParaRPr lang="en-US" sz="3200" b="1" dirty="0">
              <a:latin typeface="+mj-l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087" y="4644630"/>
            <a:ext cx="852731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Users and Collaborations.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Improvement on Cell detection and feature detection.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Java Interface for Cross-Platform Compatibility.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b="1" dirty="0" smtClean="0">
                <a:latin typeface="+mn-lt"/>
              </a:rPr>
              <a:t>???</a:t>
            </a:r>
          </a:p>
        </p:txBody>
      </p:sp>
    </p:spTree>
    <p:extLst>
      <p:ext uri="{BB962C8B-B14F-4D97-AF65-F5344CB8AC3E}">
        <p14:creationId xmlns:p14="http://schemas.microsoft.com/office/powerpoint/2010/main" val="4166200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/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44548" y="212650"/>
            <a:ext cx="88143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latin typeface="+mj-lt"/>
              </a:rPr>
              <a:t>MATLAB Image Processing</a:t>
            </a:r>
            <a:endParaRPr lang="en-US" sz="3200" b="1" dirty="0">
              <a:latin typeface="+mj-lt"/>
            </a:endParaRPr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953" y="903767"/>
            <a:ext cx="7718662" cy="54211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78724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5060" y="212650"/>
            <a:ext cx="8973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 smtClean="0">
                <a:latin typeface="+mj-lt"/>
              </a:rPr>
              <a:t>Digital Image Processing Using MATLAB</a:t>
            </a:r>
            <a:endParaRPr lang="en-US" sz="3200" b="1" dirty="0">
              <a:latin typeface="+mj-lt"/>
            </a:endParaRPr>
          </a:p>
        </p:txBody>
      </p:sp>
      <p:pic>
        <p:nvPicPr>
          <p:cNvPr id="20482" name="Picture 2" descr="http://ecx.images-amazon.com/images/I/5164aGUlw8L._BO2,204,203,200_PIsitb-sticker-arrow-click,TopRight,35,-76_SX285_SY380_CR,0,0,285,380_SH20_OU01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764" y="967545"/>
            <a:ext cx="3937959" cy="5250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3536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0" y="304800"/>
            <a:ext cx="9144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1" dirty="0" smtClean="0">
                <a:solidFill>
                  <a:schemeClr val="tx1"/>
                </a:solidFill>
                <a:latin typeface="+mj-lt"/>
                <a:cs typeface="Helvetica" pitchFamily="34" charset="0"/>
              </a:rPr>
              <a:t>Why Automated Analysis?</a:t>
            </a:r>
            <a:endParaRPr lang="en-US" sz="2800" b="1" i="1" dirty="0">
              <a:solidFill>
                <a:schemeClr val="tx1"/>
              </a:solidFill>
              <a:latin typeface="+mj-lt"/>
              <a:cs typeface="Helvetica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089899" y="1205023"/>
            <a:ext cx="71628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Objective,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Helvetica" pitchFamily="34" charset="0"/>
              </a:rPr>
              <a:t>Q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uantitative, and Large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Helvetica" pitchFamily="34" charset="0"/>
              </a:rPr>
              <a:t>S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cale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Reveals Non-obvious and Hidden </a:t>
            </a:r>
            <a:r>
              <a:rPr lang="en-US" sz="2400" b="1" dirty="0">
                <a:solidFill>
                  <a:schemeClr val="tx1"/>
                </a:solidFill>
                <a:latin typeface="+mn-lt"/>
                <a:cs typeface="Helvetica" pitchFamily="34" charset="0"/>
              </a:rPr>
              <a:t>I</a:t>
            </a: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nformation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Systematic Understanding of Dynamic Images with spatial Information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Multi-channel and Multiplexing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90600" y="4451498"/>
            <a:ext cx="43150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tx1"/>
                </a:solidFill>
                <a:latin typeface="Helvetica" pitchFamily="34" charset="0"/>
                <a:cs typeface="Helvetica" pitchFamily="34" charset="0"/>
              </a:rPr>
              <a:t>Additional Advantages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206857" y="5089450"/>
            <a:ext cx="7162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sz="2400" b="1" dirty="0" smtClean="0">
                <a:solidFill>
                  <a:schemeClr val="tx1"/>
                </a:solidFill>
                <a:latin typeface="+mn-lt"/>
                <a:cs typeface="Helvetica" pitchFamily="34" charset="0"/>
              </a:rPr>
              <a:t>Real Time quantification during Imaging</a:t>
            </a:r>
          </a:p>
          <a:p>
            <a:pPr marL="342900" indent="-342900">
              <a:buFont typeface="Arial" pitchFamily="34" charset="0"/>
              <a:buChar char="•"/>
            </a:pPr>
            <a:endParaRPr lang="en-US" sz="2400" b="1" dirty="0" smtClean="0">
              <a:solidFill>
                <a:schemeClr val="tx1"/>
              </a:solidFill>
              <a:latin typeface="+mn-lt"/>
              <a:cs typeface="Helvetica" pitchFamily="34" charset="0"/>
            </a:endParaRPr>
          </a:p>
          <a:p>
            <a:pPr marL="342900" indent="-342900">
              <a:buFont typeface="Arial" pitchFamily="34" charset="0"/>
              <a:buChar char="•"/>
            </a:pPr>
            <a:r>
              <a:rPr lang="en-US" b="1" dirty="0" smtClean="0">
                <a:latin typeface="+mn-lt"/>
                <a:cs typeface="Helvetica" pitchFamily="34" charset="0"/>
              </a:rPr>
              <a:t>Available for Personal Computers.</a:t>
            </a:r>
            <a:endParaRPr lang="en-US" sz="2400" b="1" dirty="0" smtClean="0">
              <a:solidFill>
                <a:schemeClr val="tx1"/>
              </a:solidFill>
              <a:latin typeface="+mn-lt"/>
              <a:cs typeface="Helvetic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164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1" y="0"/>
            <a:ext cx="914399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i="1" dirty="0" smtClean="0">
                <a:latin typeface="Arial" pitchFamily="34" charset="0"/>
                <a:cs typeface="Arial" pitchFamily="34" charset="0"/>
              </a:rPr>
              <a:t>Fluocell Schematics</a:t>
            </a:r>
            <a:endParaRPr lang="en-US" sz="3200" b="1" i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33593" y="4705557"/>
            <a:ext cx="469103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Object-Oriented</a:t>
            </a:r>
          </a:p>
          <a:p>
            <a:pPr marL="342900" indent="-342900">
              <a:buFont typeface="Arial" pitchFamily="34" charset="0"/>
              <a:buChar char="•"/>
            </a:pPr>
            <a:r>
              <a:rPr lang="en-US" dirty="0" smtClean="0">
                <a:latin typeface="+mn-lt"/>
              </a:rPr>
              <a:t>Modulated</a:t>
            </a:r>
            <a:endParaRPr lang="en-US" dirty="0">
              <a:latin typeface="+mn-lt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933593" y="999226"/>
            <a:ext cx="7074605" cy="3076385"/>
            <a:chOff x="763109" y="960038"/>
            <a:chExt cx="4347888" cy="1546432"/>
          </a:xfrm>
        </p:grpSpPr>
        <p:sp>
          <p:nvSpPr>
            <p:cNvPr id="17" name="Can 16"/>
            <p:cNvSpPr/>
            <p:nvPr/>
          </p:nvSpPr>
          <p:spPr>
            <a:xfrm>
              <a:off x="849683" y="1146792"/>
              <a:ext cx="459339" cy="494212"/>
            </a:xfrm>
            <a:prstGeom prst="can">
              <a:avLst/>
            </a:prstGeom>
            <a:gradFill flip="none" rotWithShape="1">
              <a:gsLst>
                <a:gs pos="0">
                  <a:srgbClr val="5E9EFF"/>
                </a:gs>
                <a:gs pos="39999">
                  <a:srgbClr val="85C2FF"/>
                </a:gs>
                <a:gs pos="70000">
                  <a:srgbClr val="C4D6EB"/>
                </a:gs>
                <a:gs pos="100000">
                  <a:srgbClr val="FFEBFA"/>
                </a:gs>
              </a:gsLst>
              <a:lin ang="5400000" scaled="0"/>
              <a:tileRect/>
            </a:gra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849683" y="1662218"/>
              <a:ext cx="690124" cy="41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latin typeface="Arial" panose="020B0604020202020204" pitchFamily="34" charset="0"/>
                  <a:cs typeface="Arial" pitchFamily="34" charset="0"/>
                </a:rPr>
                <a:t>Image Data</a:t>
              </a:r>
            </a:p>
          </p:txBody>
        </p:sp>
        <p:sp>
          <p:nvSpPr>
            <p:cNvPr id="21" name="Right Arrow 20"/>
            <p:cNvSpPr/>
            <p:nvPr/>
          </p:nvSpPr>
          <p:spPr>
            <a:xfrm>
              <a:off x="1448556" y="1305516"/>
              <a:ext cx="387471" cy="1441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itchFamily="34" charset="0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3667800" y="1665441"/>
              <a:ext cx="1443196" cy="41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 panose="020B0604020202020204" pitchFamily="34" charset="0"/>
                  <a:cs typeface="Arial" pitchFamily="34" charset="0"/>
                </a:rPr>
                <a:t>Visualize &amp; Quantify</a:t>
              </a:r>
              <a:endParaRPr lang="en-US" b="1" dirty="0"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23" name="Picture 4" descr="http://gpgpu.org/wp/wp-content/uploads/2010/10/matlab_logo.gif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86" y="1100619"/>
              <a:ext cx="831389" cy="6235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4" name="TextBox 23"/>
            <p:cNvSpPr txBox="1"/>
            <p:nvPr/>
          </p:nvSpPr>
          <p:spPr>
            <a:xfrm>
              <a:off x="4230997" y="1232927"/>
              <a:ext cx="819806" cy="41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1"/>
                  </a:solidFill>
                  <a:latin typeface="Arial" panose="020B0604020202020204" pitchFamily="34" charset="0"/>
                  <a:cs typeface="Arial" pitchFamily="34" charset="0"/>
                </a:rPr>
                <a:t>MATLAB</a:t>
              </a: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1592471" y="1667406"/>
              <a:ext cx="1652260" cy="4177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latin typeface="Arial" pitchFamily="34" charset="0"/>
                  <a:cs typeface="Arial" pitchFamily="34" charset="0"/>
                </a:rPr>
                <a:t>Graphic </a:t>
              </a:r>
              <a:r>
                <a:rPr lang="en-US" b="1" dirty="0">
                  <a:latin typeface="Arial" pitchFamily="34" charset="0"/>
                  <a:cs typeface="Arial" pitchFamily="34" charset="0"/>
                </a:rPr>
                <a:t>User Interface </a:t>
              </a:r>
            </a:p>
          </p:txBody>
        </p:sp>
        <p:sp>
          <p:nvSpPr>
            <p:cNvPr id="26" name="Right Arrow 25"/>
            <p:cNvSpPr/>
            <p:nvPr/>
          </p:nvSpPr>
          <p:spPr>
            <a:xfrm>
              <a:off x="3195752" y="1299373"/>
              <a:ext cx="387471" cy="14410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itchFamily="34" charset="0"/>
              </a:endParaRPr>
            </a:p>
          </p:txBody>
        </p:sp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3"/>
            <a:srcRect l="5805" t="43537" r="44162" b="28399"/>
            <a:stretch/>
          </p:blipFill>
          <p:spPr>
            <a:xfrm>
              <a:off x="1905917" y="1010282"/>
              <a:ext cx="1097923" cy="661312"/>
            </a:xfrm>
            <a:prstGeom prst="rect">
              <a:avLst/>
            </a:prstGeom>
          </p:spPr>
        </p:pic>
        <p:sp>
          <p:nvSpPr>
            <p:cNvPr id="28" name="Rectangle 27"/>
            <p:cNvSpPr/>
            <p:nvPr/>
          </p:nvSpPr>
          <p:spPr>
            <a:xfrm>
              <a:off x="763109" y="960038"/>
              <a:ext cx="4347888" cy="1546432"/>
            </a:xfrm>
            <a:prstGeom prst="rect">
              <a:avLst/>
            </a:prstGeom>
            <a:noFill/>
            <a:ln w="127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9" name="Curved Up Arrow 28"/>
            <p:cNvSpPr/>
            <p:nvPr/>
          </p:nvSpPr>
          <p:spPr>
            <a:xfrm>
              <a:off x="1269389" y="2129817"/>
              <a:ext cx="3124185" cy="296524"/>
            </a:xfrm>
            <a:prstGeom prst="curvedUp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b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297690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Visualize the ECFP/FRET Ratio Images</a:t>
            </a:r>
            <a:endParaRPr lang="en-US" sz="3200" dirty="0"/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952999" y="1389153"/>
            <a:ext cx="7328852" cy="3431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054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895" y="504159"/>
            <a:ext cx="7684681" cy="5497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4155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ratio_imag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960" r="12282"/>
          <a:stretch>
            <a:fillRect/>
          </a:stretch>
        </p:blipFill>
        <p:spPr bwMode="auto">
          <a:xfrm>
            <a:off x="249864" y="1328095"/>
            <a:ext cx="4205177" cy="41542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1" name="Picture 5" descr="intensity_image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31" r="12874"/>
          <a:stretch>
            <a:fillRect/>
          </a:stretch>
        </p:blipFill>
        <p:spPr bwMode="auto">
          <a:xfrm>
            <a:off x="4455041" y="1347796"/>
            <a:ext cx="4253024" cy="4163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2948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782"/>
            <a:ext cx="9144000" cy="926841"/>
          </a:xfrm>
        </p:spPr>
        <p:txBody>
          <a:bodyPr>
            <a:normAutofit fontScale="90000"/>
          </a:bodyPr>
          <a:lstStyle/>
          <a:p>
            <a:r>
              <a:rPr lang="en-US" sz="3600" b="1" dirty="0"/>
              <a:t>Quantification using regions of interest (ROIs</a:t>
            </a:r>
            <a:r>
              <a:rPr lang="en-US" sz="3600" b="1" dirty="0" smtClean="0"/>
              <a:t>)</a:t>
            </a:r>
            <a:endParaRPr lang="en-US" dirty="0"/>
          </a:p>
        </p:txBody>
      </p:sp>
      <p:pic>
        <p:nvPicPr>
          <p:cNvPr id="10242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925" y="1015225"/>
            <a:ext cx="7135554" cy="51411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81719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5782"/>
            <a:ext cx="9144000" cy="926841"/>
          </a:xfrm>
        </p:spPr>
        <p:txBody>
          <a:bodyPr>
            <a:normAutofit/>
          </a:bodyPr>
          <a:lstStyle/>
          <a:p>
            <a:r>
              <a:rPr lang="en-US" sz="3600" b="1" dirty="0" smtClean="0"/>
              <a:t>Make Movies</a:t>
            </a:r>
            <a:endParaRPr lang="en-US" dirty="0"/>
          </a:p>
        </p:txBody>
      </p:sp>
      <p:pic>
        <p:nvPicPr>
          <p:cNvPr id="11266" name="Picture 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952" y="1036564"/>
            <a:ext cx="7434454" cy="53536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3846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0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47788</TotalTime>
  <Words>398</Words>
  <Application>Microsoft Macintosh PowerPoint</Application>
  <PresentationFormat>On-screen Show (4:3)</PresentationFormat>
  <Paragraphs>124</Paragraphs>
  <Slides>26</Slides>
  <Notes>4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Helvetica</vt:lpstr>
      <vt:lpstr>SimSun</vt:lpstr>
      <vt:lpstr>Symbol</vt:lpstr>
      <vt:lpstr>Times New Roman</vt:lpstr>
      <vt:lpstr>Arial</vt:lpstr>
      <vt:lpstr>Office Theme</vt:lpstr>
      <vt:lpstr>The Fluocell Image Analysis Software Package</vt:lpstr>
      <vt:lpstr>PowerPoint Presentation</vt:lpstr>
      <vt:lpstr>PowerPoint Presentation</vt:lpstr>
      <vt:lpstr>PowerPoint Presentation</vt:lpstr>
      <vt:lpstr>Visualize the ECFP/FRET Ratio Images</vt:lpstr>
      <vt:lpstr>PowerPoint Presentation</vt:lpstr>
      <vt:lpstr>PowerPoint Presentation</vt:lpstr>
      <vt:lpstr>Quantification using regions of interest (ROIs)</vt:lpstr>
      <vt:lpstr>Make Movies</vt:lpstr>
      <vt:lpstr>PowerPoint Presentation</vt:lpstr>
      <vt:lpstr>Polarity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Single Cell Data Together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ucsd</Company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peter</dc:creator>
  <cp:lastModifiedBy>Lu, Kathy</cp:lastModifiedBy>
  <cp:revision>1225</cp:revision>
  <dcterms:created xsi:type="dcterms:W3CDTF">2004-05-26T03:39:15Z</dcterms:created>
  <dcterms:modified xsi:type="dcterms:W3CDTF">2017-05-09T00:34:03Z</dcterms:modified>
</cp:coreProperties>
</file>